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2"/>
  </p:notesMasterIdLst>
  <p:handoutMasterIdLst>
    <p:handoutMasterId r:id="rId23"/>
  </p:handoutMasterIdLst>
  <p:sldIdLst>
    <p:sldId id="256" r:id="rId3"/>
    <p:sldId id="257" r:id="rId4"/>
    <p:sldId id="729" r:id="rId5"/>
    <p:sldId id="730" r:id="rId6"/>
    <p:sldId id="302" r:id="rId7"/>
    <p:sldId id="258" r:id="rId8"/>
    <p:sldId id="288" r:id="rId9"/>
    <p:sldId id="285" r:id="rId10"/>
    <p:sldId id="282" r:id="rId11"/>
    <p:sldId id="305" r:id="rId12"/>
    <p:sldId id="732" r:id="rId13"/>
    <p:sldId id="733" r:id="rId14"/>
    <p:sldId id="324" r:id="rId15"/>
    <p:sldId id="312" r:id="rId16"/>
    <p:sldId id="731" r:id="rId17"/>
    <p:sldId id="300" r:id="rId18"/>
    <p:sldId id="319" r:id="rId19"/>
    <p:sldId id="301" r:id="rId20"/>
    <p:sldId id="28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671231-F45E-4070-A90B-5D0C0B55B4AB}" v="6" dt="2024-03-05T11:32:19.308"/>
    <p1510:client id="{BAFB79A0-C396-49A4-8869-E14C17C0C5D1}" v="8" dt="2024-03-05T12:12:02.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66" autoAdjust="0"/>
  </p:normalViewPr>
  <p:slideViewPr>
    <p:cSldViewPr snapToGrid="0">
      <p:cViewPr varScale="1">
        <p:scale>
          <a:sx n="42" d="100"/>
          <a:sy n="42" d="100"/>
        </p:scale>
        <p:origin x="198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4.xlsx"/></Relationships>
</file>

<file path=ppt/charts/_rels/chart3.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General Fund – Fund Balance</a:t>
            </a:r>
          </a:p>
          <a:p>
            <a:pPr>
              <a:defRPr/>
            </a:pPr>
            <a:r>
              <a:rPr lang="en-US" dirty="0"/>
              <a:t>(in thousands)</a:t>
            </a:r>
          </a:p>
        </c:rich>
      </c:tx>
      <c:layout>
        <c:manualLayout>
          <c:xMode val="edge"/>
          <c:yMode val="edge"/>
          <c:x val="0.30703699250363903"/>
          <c:y val="0"/>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Nonspendable</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Sheet1!$B$2:$N$2</c:f>
              <c:numCache>
                <c:formatCode>_(* #,##0_);_(* \(#,##0\);_(* "-"??_);_(@_)</c:formatCode>
                <c:ptCount val="9"/>
                <c:pt idx="0">
                  <c:v>447</c:v>
                </c:pt>
                <c:pt idx="1">
                  <c:v>459</c:v>
                </c:pt>
                <c:pt idx="2">
                  <c:v>832</c:v>
                </c:pt>
                <c:pt idx="3">
                  <c:v>692</c:v>
                </c:pt>
                <c:pt idx="4">
                  <c:v>2156</c:v>
                </c:pt>
                <c:pt idx="5">
                  <c:v>2157</c:v>
                </c:pt>
                <c:pt idx="6">
                  <c:v>6062</c:v>
                </c:pt>
                <c:pt idx="7">
                  <c:v>3845</c:v>
                </c:pt>
                <c:pt idx="8">
                  <c:v>2356</c:v>
                </c:pt>
              </c:numCache>
            </c:numRef>
          </c:val>
          <c:smooth val="0"/>
          <c:extLst>
            <c:ext xmlns:c16="http://schemas.microsoft.com/office/drawing/2014/chart" uri="{C3380CC4-5D6E-409C-BE32-E72D297353CC}">
              <c16:uniqueId val="{00000000-0B6B-4D41-BF56-EE9AB6999A98}"/>
            </c:ext>
          </c:extLst>
        </c:ser>
        <c:ser>
          <c:idx val="1"/>
          <c:order val="1"/>
          <c:tx>
            <c:strRef>
              <c:f>Sheet1!$A$3</c:f>
              <c:strCache>
                <c:ptCount val="1"/>
                <c:pt idx="0">
                  <c:v>Restricted</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Sheet1!$B$3:$N$3</c:f>
              <c:numCache>
                <c:formatCode>_(* #,##0_);_(* \(#,##0\);_(* "-"??_);_(@_)</c:formatCode>
                <c:ptCount val="9"/>
                <c:pt idx="0">
                  <c:v>559</c:v>
                </c:pt>
                <c:pt idx="1">
                  <c:v>737</c:v>
                </c:pt>
                <c:pt idx="2">
                  <c:v>771</c:v>
                </c:pt>
                <c:pt idx="3">
                  <c:v>1951</c:v>
                </c:pt>
                <c:pt idx="4">
                  <c:v>3125</c:v>
                </c:pt>
                <c:pt idx="5">
                  <c:v>2160</c:v>
                </c:pt>
                <c:pt idx="6">
                  <c:v>2818</c:v>
                </c:pt>
                <c:pt idx="7">
                  <c:v>2658</c:v>
                </c:pt>
                <c:pt idx="8">
                  <c:v>2442</c:v>
                </c:pt>
              </c:numCache>
            </c:numRef>
          </c:val>
          <c:smooth val="0"/>
          <c:extLst>
            <c:ext xmlns:c16="http://schemas.microsoft.com/office/drawing/2014/chart" uri="{C3380CC4-5D6E-409C-BE32-E72D297353CC}">
              <c16:uniqueId val="{00000001-0B6B-4D41-BF56-EE9AB6999A98}"/>
            </c:ext>
          </c:extLst>
        </c:ser>
        <c:ser>
          <c:idx val="2"/>
          <c:order val="2"/>
          <c:tx>
            <c:strRef>
              <c:f>Sheet1!$A$4</c:f>
              <c:strCache>
                <c:ptCount val="1"/>
                <c:pt idx="0">
                  <c:v>Committed</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Sheet1!$B$4:$N$4</c:f>
              <c:numCache>
                <c:formatCode>_(* #,##0_);_(* \(#,##0\);_(* "-"??_);_(@_)</c:formatCode>
                <c:ptCount val="9"/>
                <c:pt idx="0">
                  <c:v>9343</c:v>
                </c:pt>
                <c:pt idx="1">
                  <c:v>8496</c:v>
                </c:pt>
                <c:pt idx="2">
                  <c:v>8802</c:v>
                </c:pt>
                <c:pt idx="3">
                  <c:v>9201</c:v>
                </c:pt>
                <c:pt idx="4">
                  <c:v>9810</c:v>
                </c:pt>
                <c:pt idx="5">
                  <c:v>10366</c:v>
                </c:pt>
                <c:pt idx="6">
                  <c:v>10716</c:v>
                </c:pt>
                <c:pt idx="7">
                  <c:v>12169</c:v>
                </c:pt>
                <c:pt idx="8">
                  <c:v>13867</c:v>
                </c:pt>
              </c:numCache>
            </c:numRef>
          </c:val>
          <c:smooth val="0"/>
          <c:extLst>
            <c:ext xmlns:c16="http://schemas.microsoft.com/office/drawing/2014/chart" uri="{C3380CC4-5D6E-409C-BE32-E72D297353CC}">
              <c16:uniqueId val="{00000002-0B6B-4D41-BF56-EE9AB6999A98}"/>
            </c:ext>
          </c:extLst>
        </c:ser>
        <c:ser>
          <c:idx val="3"/>
          <c:order val="3"/>
          <c:tx>
            <c:strRef>
              <c:f>Sheet1!$A$5</c:f>
              <c:strCache>
                <c:ptCount val="1"/>
                <c:pt idx="0">
                  <c:v>Assigned </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Sheet1!$B$5:$N$5</c:f>
              <c:numCache>
                <c:formatCode>_(* #,##0_);_(* \(#,##0\);_(* "-"??_);_(@_)</c:formatCode>
                <c:ptCount val="9"/>
                <c:pt idx="0">
                  <c:v>31891</c:v>
                </c:pt>
                <c:pt idx="1">
                  <c:v>27593</c:v>
                </c:pt>
                <c:pt idx="2">
                  <c:v>24608</c:v>
                </c:pt>
                <c:pt idx="3">
                  <c:v>27890</c:v>
                </c:pt>
                <c:pt idx="4">
                  <c:v>31875</c:v>
                </c:pt>
                <c:pt idx="5">
                  <c:v>43755</c:v>
                </c:pt>
                <c:pt idx="6">
                  <c:v>42488</c:v>
                </c:pt>
                <c:pt idx="7">
                  <c:v>29211</c:v>
                </c:pt>
                <c:pt idx="8">
                  <c:v>17272</c:v>
                </c:pt>
              </c:numCache>
            </c:numRef>
          </c:val>
          <c:smooth val="0"/>
          <c:extLst>
            <c:ext xmlns:c16="http://schemas.microsoft.com/office/drawing/2014/chart" uri="{C3380CC4-5D6E-409C-BE32-E72D297353CC}">
              <c16:uniqueId val="{00000003-0B6B-4D41-BF56-EE9AB6999A98}"/>
            </c:ext>
          </c:extLst>
        </c:ser>
        <c:ser>
          <c:idx val="4"/>
          <c:order val="4"/>
          <c:tx>
            <c:strRef>
              <c:f>Sheet1!$A$6</c:f>
              <c:strCache>
                <c:ptCount val="1"/>
                <c:pt idx="0">
                  <c:v>Unassigned</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Sheet1!$B$6:$N$6</c:f>
              <c:numCache>
                <c:formatCode>_(* #,##0_);_(* \(#,##0\);_(* "-"??_);_(@_)</c:formatCode>
                <c:ptCount val="9"/>
                <c:pt idx="0">
                  <c:v>5990</c:v>
                </c:pt>
                <c:pt idx="1">
                  <c:v>5799</c:v>
                </c:pt>
                <c:pt idx="2">
                  <c:v>12814</c:v>
                </c:pt>
                <c:pt idx="3">
                  <c:v>15197</c:v>
                </c:pt>
                <c:pt idx="4">
                  <c:v>15866</c:v>
                </c:pt>
                <c:pt idx="5">
                  <c:v>3207</c:v>
                </c:pt>
                <c:pt idx="6">
                  <c:v>6427</c:v>
                </c:pt>
                <c:pt idx="7">
                  <c:v>298</c:v>
                </c:pt>
                <c:pt idx="8">
                  <c:v>126</c:v>
                </c:pt>
              </c:numCache>
            </c:numRef>
          </c:val>
          <c:smooth val="0"/>
          <c:extLst>
            <c:ext xmlns:c16="http://schemas.microsoft.com/office/drawing/2014/chart" uri="{C3380CC4-5D6E-409C-BE32-E72D297353CC}">
              <c16:uniqueId val="{00000004-0B6B-4D41-BF56-EE9AB6999A98}"/>
            </c:ext>
          </c:extLst>
        </c:ser>
        <c:ser>
          <c:idx val="5"/>
          <c:order val="5"/>
          <c:tx>
            <c:strRef>
              <c:f>Sheet1!$A$7</c:f>
              <c:strCache>
                <c:ptCount val="1"/>
                <c:pt idx="0">
                  <c:v> Total </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Sheet1!$B$7:$N$7</c:f>
              <c:numCache>
                <c:formatCode>_(* #,##0_);_(* \(#,##0\);_(* "-"??_);_(@_)</c:formatCode>
                <c:ptCount val="9"/>
                <c:pt idx="0">
                  <c:v>48230</c:v>
                </c:pt>
                <c:pt idx="1">
                  <c:v>43084</c:v>
                </c:pt>
                <c:pt idx="2">
                  <c:v>47827</c:v>
                </c:pt>
                <c:pt idx="3">
                  <c:v>54931</c:v>
                </c:pt>
                <c:pt idx="4">
                  <c:v>62832</c:v>
                </c:pt>
                <c:pt idx="5">
                  <c:v>61645</c:v>
                </c:pt>
                <c:pt idx="6">
                  <c:v>68511</c:v>
                </c:pt>
                <c:pt idx="7">
                  <c:v>48181</c:v>
                </c:pt>
                <c:pt idx="8">
                  <c:v>36063</c:v>
                </c:pt>
              </c:numCache>
            </c:numRef>
          </c:val>
          <c:smooth val="0"/>
          <c:extLst>
            <c:ext xmlns:c16="http://schemas.microsoft.com/office/drawing/2014/chart" uri="{C3380CC4-5D6E-409C-BE32-E72D297353CC}">
              <c16:uniqueId val="{00000005-0B6B-4D41-BF56-EE9AB6999A98}"/>
            </c:ext>
          </c:extLst>
        </c:ser>
        <c:dLbls>
          <c:showLegendKey val="0"/>
          <c:showVal val="0"/>
          <c:showCatName val="0"/>
          <c:showSerName val="0"/>
          <c:showPercent val="0"/>
          <c:showBubbleSize val="0"/>
        </c:dLbls>
        <c:smooth val="0"/>
        <c:axId val="140595968"/>
        <c:axId val="140597504"/>
      </c:lineChart>
      <c:catAx>
        <c:axId val="1405959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597504"/>
        <c:crosses val="autoZero"/>
        <c:auto val="1"/>
        <c:lblAlgn val="ctr"/>
        <c:lblOffset val="100"/>
        <c:noMultiLvlLbl val="0"/>
      </c:catAx>
      <c:valAx>
        <c:axId val="140597504"/>
        <c:scaling>
          <c:orientation val="minMax"/>
          <c:max val="10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595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2010-2011 Budget</a:t>
            </a:r>
          </a:p>
          <a:p>
            <a:pPr>
              <a:defRPr sz="2400" b="1"/>
            </a:pPr>
            <a:r>
              <a:rPr lang="en-US" sz="2400" b="1" dirty="0"/>
              <a:t>$ 70.4 Billion</a:t>
            </a:r>
          </a:p>
        </c:rich>
      </c:tx>
      <c:layout>
        <c:manualLayout>
          <c:xMode val="edge"/>
          <c:yMode val="edge"/>
          <c:x val="0.26851838441644443"/>
          <c:y val="0"/>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108-4344-A2D0-71C0E351472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8108-4344-A2D0-71C0E3514723}"/>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8108-4344-A2D0-71C0E3514723}"/>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8108-4344-A2D0-71C0E3514723}"/>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8108-4344-A2D0-71C0E3514723}"/>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8108-4344-A2D0-71C0E3514723}"/>
              </c:ext>
            </c:extLst>
          </c:dPt>
          <c:dLbls>
            <c:dLbl>
              <c:idx val="0"/>
              <c:layout>
                <c:manualLayout>
                  <c:x val="6.9185258092738303E-2"/>
                  <c:y val="6.9703630796150481E-2"/>
                </c:manualLayout>
              </c:layout>
              <c:tx>
                <c:rich>
                  <a:bodyPr/>
                  <a:lstStyle/>
                  <a:p>
                    <a:fld id="{C12712E7-CA1D-45EA-804E-03F0F591B397}" type="CATEGORYNAME">
                      <a:rPr lang="en-US" b="1"/>
                      <a:pPr/>
                      <a:t>[CATEGORY NAME]</a:t>
                    </a:fld>
                    <a:r>
                      <a:rPr lang="en-US" baseline="0" dirty="0"/>
                      <a:t>, </a:t>
                    </a:r>
                    <a:fld id="{F48DFF84-84BB-4EA3-BD7E-EDA4D7FFD169}" type="VALUE">
                      <a:rPr lang="en-US" baseline="0"/>
                      <a:pPr/>
                      <a:t>[VALUE]</a:t>
                    </a:fld>
                    <a:r>
                      <a:rPr lang="en-US" baseline="0" dirty="0"/>
                      <a:t> billion, </a:t>
                    </a:r>
                    <a:fld id="{7475A8F5-CC1F-4B5E-A74F-1BAD0F189452}"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108-4344-A2D0-71C0E3514723}"/>
                </c:ext>
              </c:extLst>
            </c:dLbl>
            <c:dLbl>
              <c:idx val="1"/>
              <c:layout>
                <c:manualLayout>
                  <c:x val="-0.13466152668416448"/>
                  <c:y val="-7.1374671916010504E-2"/>
                </c:manualLayout>
              </c:layout>
              <c:tx>
                <c:rich>
                  <a:bodyPr/>
                  <a:lstStyle/>
                  <a:p>
                    <a:fld id="{23B022C8-9C98-4F6B-9004-1874BB9FABDF}" type="CATEGORYNAME">
                      <a:rPr lang="en-US" b="1"/>
                      <a:pPr/>
                      <a:t>[CATEGORY NAME]</a:t>
                    </a:fld>
                    <a:r>
                      <a:rPr lang="en-US" baseline="0" dirty="0"/>
                      <a:t>, </a:t>
                    </a:r>
                  </a:p>
                  <a:p>
                    <a:fld id="{BEE43588-053E-4065-A536-C2B8841767CB}" type="VALUE">
                      <a:rPr lang="en-US" baseline="0" smtClean="0"/>
                      <a:pPr/>
                      <a:t>[VALUE]</a:t>
                    </a:fld>
                    <a:r>
                      <a:rPr lang="en-US" baseline="0" dirty="0"/>
                      <a:t> billion, </a:t>
                    </a:r>
                    <a:fld id="{B64F6193-2064-4C32-A69D-E28EBD755FEF}"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108-4344-A2D0-71C0E3514723}"/>
                </c:ext>
              </c:extLst>
            </c:dLbl>
            <c:dLbl>
              <c:idx val="2"/>
              <c:layout>
                <c:manualLayout>
                  <c:x val="-8.357152230971128E-2"/>
                  <c:y val="0.14730497229512979"/>
                </c:manualLayout>
              </c:layout>
              <c:tx>
                <c:rich>
                  <a:bodyPr/>
                  <a:lstStyle/>
                  <a:p>
                    <a:fld id="{009DC591-AF70-4E32-988F-DAE967D83BF5}" type="CATEGORYNAME">
                      <a:rPr lang="en-US" b="1"/>
                      <a:pPr/>
                      <a:t>[CATEGORY NAME]</a:t>
                    </a:fld>
                    <a:r>
                      <a:rPr lang="en-US" baseline="0" dirty="0"/>
                      <a:t>, </a:t>
                    </a:r>
                  </a:p>
                  <a:p>
                    <a:fld id="{FED917EE-7252-4646-BC60-8919471E1151}" type="VALUE">
                      <a:rPr lang="en-US" baseline="0" smtClean="0"/>
                      <a:pPr/>
                      <a:t>[VALUE]</a:t>
                    </a:fld>
                    <a:r>
                      <a:rPr lang="en-US" baseline="0" dirty="0"/>
                      <a:t> billion, </a:t>
                    </a:r>
                    <a:fld id="{F77DC8D8-6F2E-4B25-8027-8E28A4C2B6E3}"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108-4344-A2D0-71C0E3514723}"/>
                </c:ext>
              </c:extLst>
            </c:dLbl>
            <c:dLbl>
              <c:idx val="3"/>
              <c:layout>
                <c:manualLayout>
                  <c:x val="-0.14650590551181103"/>
                  <c:y val="0.14347112860892389"/>
                </c:manualLayout>
              </c:layout>
              <c:tx>
                <c:rich>
                  <a:bodyPr/>
                  <a:lstStyle/>
                  <a:p>
                    <a:fld id="{5C0A9770-621E-4A8E-9A00-112566EB4515}" type="CATEGORYNAME">
                      <a:rPr lang="en-US" b="1"/>
                      <a:pPr/>
                      <a:t>[CATEGORY NAME]</a:t>
                    </a:fld>
                    <a:r>
                      <a:rPr lang="en-US" baseline="0" dirty="0"/>
                      <a:t>, </a:t>
                    </a:r>
                  </a:p>
                  <a:p>
                    <a:fld id="{B66F0B4D-CC8B-4A2C-B7A5-3C95BEE607FB}" type="VALUE">
                      <a:rPr lang="en-US" baseline="0" smtClean="0"/>
                      <a:pPr/>
                      <a:t>[VALUE]</a:t>
                    </a:fld>
                    <a:r>
                      <a:rPr lang="en-US" baseline="0" dirty="0"/>
                      <a:t> billion, </a:t>
                    </a:r>
                    <a:fld id="{D1E3EB0C-FE2D-4B3C-8770-CDC3620D6E19}"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108-4344-A2D0-71C0E3514723}"/>
                </c:ext>
              </c:extLst>
            </c:dLbl>
            <c:dLbl>
              <c:idx val="4"/>
              <c:layout>
                <c:manualLayout>
                  <c:x val="-0.28410870516185477"/>
                  <c:y val="7.3111329833770777E-2"/>
                </c:manualLayout>
              </c:layout>
              <c:tx>
                <c:rich>
                  <a:bodyPr/>
                  <a:lstStyle/>
                  <a:p>
                    <a:fld id="{F0272163-B274-40FC-80B9-C761CD2DE593}" type="CATEGORYNAME">
                      <a:rPr lang="en-US" b="1"/>
                      <a:pPr/>
                      <a:t>[CATEGORY NAME]</a:t>
                    </a:fld>
                    <a:r>
                      <a:rPr lang="en-US" baseline="0" dirty="0"/>
                      <a:t>, </a:t>
                    </a:r>
                    <a:fld id="{D7F5AAA1-92F9-4065-BB3B-B5424D51D9C1}" type="VALUE">
                      <a:rPr lang="en-US" baseline="0"/>
                      <a:pPr/>
                      <a:t>[VALUE]</a:t>
                    </a:fld>
                    <a:r>
                      <a:rPr lang="en-US" baseline="0" dirty="0"/>
                      <a:t> billion, </a:t>
                    </a:r>
                    <a:fld id="{93390D2E-A43B-408D-A320-3893C5E69A09}"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108-4344-A2D0-71C0E3514723}"/>
                </c:ext>
              </c:extLst>
            </c:dLbl>
            <c:dLbl>
              <c:idx val="5"/>
              <c:layout>
                <c:manualLayout>
                  <c:x val="0.26752646544181979"/>
                  <c:y val="3.3019466316710412E-2"/>
                </c:manualLayout>
              </c:layout>
              <c:tx>
                <c:rich>
                  <a:bodyPr/>
                  <a:lstStyle/>
                  <a:p>
                    <a:fld id="{F7DE064C-350B-4B1A-91B6-9FBBFA2060E0}" type="CATEGORYNAME">
                      <a:rPr lang="en-US" b="1"/>
                      <a:pPr/>
                      <a:t>[CATEGORY NAME]</a:t>
                    </a:fld>
                    <a:r>
                      <a:rPr lang="en-US" b="1" baseline="0" dirty="0"/>
                      <a:t>, </a:t>
                    </a:r>
                    <a:fld id="{38CCDBEC-D1BD-477B-BE3C-32A54627F586}" type="VALUE">
                      <a:rPr lang="en-US" baseline="0"/>
                      <a:pPr/>
                      <a:t>[VALUE]</a:t>
                    </a:fld>
                    <a:r>
                      <a:rPr lang="en-US" baseline="0" dirty="0"/>
                      <a:t> billion, </a:t>
                    </a:r>
                    <a:fld id="{C681F625-6463-4F3F-9A31-F7DE2FFD6A7F}"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108-4344-A2D0-71C0E35147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'2011'!$A$3:$A$8</c:f>
              <c:strCache>
                <c:ptCount val="6"/>
                <c:pt idx="0">
                  <c:v>Health Care, Social Services</c:v>
                </c:pt>
                <c:pt idx="1">
                  <c:v>Education</c:v>
                </c:pt>
                <c:pt idx="2">
                  <c:v>Transportation, Natural Resources</c:v>
                </c:pt>
                <c:pt idx="3">
                  <c:v>Corrections</c:v>
                </c:pt>
                <c:pt idx="4">
                  <c:v>General Government</c:v>
                </c:pt>
                <c:pt idx="5">
                  <c:v>Judicial Branch</c:v>
                </c:pt>
              </c:strCache>
            </c:strRef>
          </c:cat>
          <c:val>
            <c:numRef>
              <c:f>'2011'!$B$3:$B$8</c:f>
              <c:numCache>
                <c:formatCode>"$"#,##0.0</c:formatCode>
                <c:ptCount val="6"/>
                <c:pt idx="0">
                  <c:v>28.5</c:v>
                </c:pt>
                <c:pt idx="1">
                  <c:v>22.5</c:v>
                </c:pt>
                <c:pt idx="2">
                  <c:v>9.8000000000000007</c:v>
                </c:pt>
                <c:pt idx="3">
                  <c:v>4.7</c:v>
                </c:pt>
                <c:pt idx="4">
                  <c:v>4.5</c:v>
                </c:pt>
                <c:pt idx="5">
                  <c:v>0.4</c:v>
                </c:pt>
              </c:numCache>
            </c:numRef>
          </c:val>
          <c:extLst>
            <c:ext xmlns:c16="http://schemas.microsoft.com/office/drawing/2014/chart" uri="{C3380CC4-5D6E-409C-BE32-E72D297353CC}">
              <c16:uniqueId val="{0000000C-8108-4344-A2D0-71C0E3514723}"/>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E-8108-4344-A2D0-71C0E351472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10-8108-4344-A2D0-71C0E3514723}"/>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12-8108-4344-A2D0-71C0E3514723}"/>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4-8108-4344-A2D0-71C0E3514723}"/>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6-8108-4344-A2D0-71C0E3514723}"/>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8-8108-4344-A2D0-71C0E351472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'2011'!$A$3:$A$8</c:f>
              <c:strCache>
                <c:ptCount val="6"/>
                <c:pt idx="0">
                  <c:v>Health Care, Social Services</c:v>
                </c:pt>
                <c:pt idx="1">
                  <c:v>Education</c:v>
                </c:pt>
                <c:pt idx="2">
                  <c:v>Transportation, Natural Resources</c:v>
                </c:pt>
                <c:pt idx="3">
                  <c:v>Corrections</c:v>
                </c:pt>
                <c:pt idx="4">
                  <c:v>General Government</c:v>
                </c:pt>
                <c:pt idx="5">
                  <c:v>Judicial Branch</c:v>
                </c:pt>
              </c:strCache>
            </c:strRef>
          </c:cat>
          <c:val>
            <c:numRef>
              <c:f>'2011'!$C$3:$C$8</c:f>
              <c:numCache>
                <c:formatCode>0.0%</c:formatCode>
                <c:ptCount val="6"/>
                <c:pt idx="0">
                  <c:v>0.40500000000000003</c:v>
                </c:pt>
                <c:pt idx="1">
                  <c:v>0.32</c:v>
                </c:pt>
                <c:pt idx="2">
                  <c:v>0.13900000000000001</c:v>
                </c:pt>
                <c:pt idx="3">
                  <c:v>6.6000000000000003E-2</c:v>
                </c:pt>
                <c:pt idx="4">
                  <c:v>6.4000000000000001E-2</c:v>
                </c:pt>
                <c:pt idx="5">
                  <c:v>6.0000000000000001E-3</c:v>
                </c:pt>
              </c:numCache>
            </c:numRef>
          </c:val>
          <c:extLst>
            <c:ext xmlns:c16="http://schemas.microsoft.com/office/drawing/2014/chart" uri="{C3380CC4-5D6E-409C-BE32-E72D297353CC}">
              <c16:uniqueId val="{00000019-8108-4344-A2D0-71C0E3514723}"/>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t>2023-2024 Budget         $117.0 Billion</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988-4A41-9DC8-BFBEAF4ED2DB}"/>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988-4A41-9DC8-BFBEAF4ED2DB}"/>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988-4A41-9DC8-BFBEAF4ED2DB}"/>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5988-4A41-9DC8-BFBEAF4ED2DB}"/>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5988-4A41-9DC8-BFBEAF4ED2DB}"/>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5988-4A41-9DC8-BFBEAF4ED2DB}"/>
              </c:ext>
            </c:extLst>
          </c:dPt>
          <c:dLbls>
            <c:dLbl>
              <c:idx val="0"/>
              <c:layout>
                <c:manualLayout>
                  <c:x val="0.11048864053283661"/>
                  <c:y val="0.16686493034524522"/>
                </c:manualLayout>
              </c:layout>
              <c:tx>
                <c:rich>
                  <a:bodyPr/>
                  <a:lstStyle/>
                  <a:p>
                    <a:fld id="{1A1CC26A-1A9E-4E1F-9CFF-AE7D753233A0}" type="CATEGORYNAME">
                      <a:rPr lang="en-US" b="1"/>
                      <a:pPr/>
                      <a:t>[CATEGORY NAME]</a:t>
                    </a:fld>
                    <a:r>
                      <a:rPr lang="en-US" baseline="0" dirty="0"/>
                      <a:t>, $47.3 billion, 40%</a:t>
                    </a:r>
                  </a:p>
                </c:rich>
              </c:tx>
              <c:showLegendKey val="0"/>
              <c:showVal val="1"/>
              <c:showCatName val="1"/>
              <c:showSerName val="0"/>
              <c:showPercent val="1"/>
              <c:showBubbleSize val="0"/>
              <c:extLst>
                <c:ext xmlns:c15="http://schemas.microsoft.com/office/drawing/2012/chart" uri="{CE6537A1-D6FC-4f65-9D91-7224C49458BB}">
                  <c15:layout>
                    <c:manualLayout>
                      <c:w val="0.21030835661671321"/>
                      <c:h val="0.24071794871794872"/>
                    </c:manualLayout>
                  </c15:layout>
                  <c15:dlblFieldTable/>
                  <c15:showDataLabelsRange val="0"/>
                </c:ext>
                <c:ext xmlns:c16="http://schemas.microsoft.com/office/drawing/2014/chart" uri="{C3380CC4-5D6E-409C-BE32-E72D297353CC}">
                  <c16:uniqueId val="{00000001-5988-4A41-9DC8-BFBEAF4ED2DB}"/>
                </c:ext>
              </c:extLst>
            </c:dLbl>
            <c:dLbl>
              <c:idx val="1"/>
              <c:layout>
                <c:manualLayout>
                  <c:x val="-8.2378985593903095E-2"/>
                  <c:y val="-9.6620909349432035E-4"/>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5799DEC3-7C9D-4A10-93CB-11F7B35B229A}" type="CATEGORYNAME">
                      <a:rPr lang="en-US" b="1"/>
                      <a:pPr>
                        <a:defRPr/>
                      </a:pPr>
                      <a:t>[CATEGORY NAME]</a:t>
                    </a:fld>
                    <a:r>
                      <a:rPr lang="en-US" baseline="0" dirty="0"/>
                      <a:t>,         $30.3 billion, 26%</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24100358422939069"/>
                      <c:h val="0.16907692307692307"/>
                    </c:manualLayout>
                  </c15:layout>
                  <c15:dlblFieldTable/>
                  <c15:showDataLabelsRange val="0"/>
                </c:ext>
                <c:ext xmlns:c16="http://schemas.microsoft.com/office/drawing/2014/chart" uri="{C3380CC4-5D6E-409C-BE32-E72D297353CC}">
                  <c16:uniqueId val="{00000003-5988-4A41-9DC8-BFBEAF4ED2DB}"/>
                </c:ext>
              </c:extLst>
            </c:dLbl>
            <c:dLbl>
              <c:idx val="2"/>
              <c:layout>
                <c:manualLayout>
                  <c:x val="-1.3216904259034361E-2"/>
                  <c:y val="0.15619405930133948"/>
                </c:manualLayout>
              </c:layout>
              <c:tx>
                <c:rich>
                  <a:bodyPr/>
                  <a:lstStyle/>
                  <a:p>
                    <a:fld id="{552B175A-4EC0-4BD4-A5B6-D3F299A7BCF2}" type="CATEGORYNAME">
                      <a:rPr lang="en-US" b="1"/>
                      <a:pPr/>
                      <a:t>[CATEGORY NAME]</a:t>
                    </a:fld>
                    <a:r>
                      <a:rPr lang="en-US" baseline="0" dirty="0"/>
                      <a:t>,  $22.7 billion, 19%</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988-4A41-9DC8-BFBEAF4ED2DB}"/>
                </c:ext>
              </c:extLst>
            </c:dLbl>
            <c:dLbl>
              <c:idx val="3"/>
              <c:layout>
                <c:manualLayout>
                  <c:x val="-8.7332049170447609E-2"/>
                  <c:y val="0.10771923625376528"/>
                </c:manualLayout>
              </c:layout>
              <c:tx>
                <c:rich>
                  <a:bodyPr/>
                  <a:lstStyle/>
                  <a:p>
                    <a:fld id="{B6F88354-A601-4855-A814-7A5A26C278AC}" type="CATEGORYNAME">
                      <a:rPr lang="en-US" b="1"/>
                      <a:pPr/>
                      <a:t>[CATEGORY NAME]</a:t>
                    </a:fld>
                    <a:r>
                      <a:rPr lang="en-US" baseline="0" dirty="0"/>
                      <a:t>,      $6.0 billion, 5%</a:t>
                    </a:r>
                  </a:p>
                </c:rich>
              </c:tx>
              <c:showLegendKey val="0"/>
              <c:showVal val="1"/>
              <c:showCatName val="1"/>
              <c:showSerName val="0"/>
              <c:showPercent val="1"/>
              <c:showBubbleSize val="0"/>
              <c:extLst>
                <c:ext xmlns:c15="http://schemas.microsoft.com/office/drawing/2012/chart" uri="{CE6537A1-D6FC-4f65-9D91-7224C49458BB}">
                  <c15:layout>
                    <c:manualLayout>
                      <c:w val="0.22686738351254479"/>
                      <c:h val="0.12805128205128205"/>
                    </c:manualLayout>
                  </c15:layout>
                  <c15:dlblFieldTable/>
                  <c15:showDataLabelsRange val="0"/>
                </c:ext>
                <c:ext xmlns:c16="http://schemas.microsoft.com/office/drawing/2014/chart" uri="{C3380CC4-5D6E-409C-BE32-E72D297353CC}">
                  <c16:uniqueId val="{00000007-5988-4A41-9DC8-BFBEAF4ED2DB}"/>
                </c:ext>
              </c:extLst>
            </c:dLbl>
            <c:dLbl>
              <c:idx val="4"/>
              <c:layout>
                <c:manualLayout>
                  <c:x val="-0.15613251303180756"/>
                  <c:y val="-3.8391425971279897E-2"/>
                </c:manualLayout>
              </c:layout>
              <c:tx>
                <c:rich>
                  <a:bodyPr/>
                  <a:lstStyle/>
                  <a:p>
                    <a:fld id="{A0C46513-17C8-4F80-AFA9-3FE30093F27C}" type="CATEGORYNAME">
                      <a:rPr lang="en-US" b="1"/>
                      <a:pPr/>
                      <a:t>[CATEGORY NAME]</a:t>
                    </a:fld>
                    <a:r>
                      <a:rPr lang="en-US" baseline="0" dirty="0"/>
                      <a:t>, $0.7 billion, </a:t>
                    </a:r>
                    <a:fld id="{EB58DF06-8494-4530-B0D1-31571964B452}"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988-4A41-9DC8-BFBEAF4ED2DB}"/>
                </c:ext>
              </c:extLst>
            </c:dLbl>
            <c:dLbl>
              <c:idx val="5"/>
              <c:layout>
                <c:manualLayout>
                  <c:x val="0.41328756021597951"/>
                  <c:y val="4.7982358991296138E-2"/>
                </c:manualLayout>
              </c:layout>
              <c:tx>
                <c:rich>
                  <a:bodyPr/>
                  <a:lstStyle/>
                  <a:p>
                    <a:fld id="{3FE17D33-5723-4792-AF81-EA4A8B91F95A}" type="CATEGORYNAME">
                      <a:rPr lang="en-US" b="1"/>
                      <a:pPr/>
                      <a:t>[CATEGORY NAME]</a:t>
                    </a:fld>
                    <a:r>
                      <a:rPr lang="en-US" baseline="0" dirty="0"/>
                      <a:t>, $10.0 billion, 9%</a:t>
                    </a:r>
                  </a:p>
                </c:rich>
              </c:tx>
              <c:showLegendKey val="0"/>
              <c:showVal val="1"/>
              <c:showCatName val="1"/>
              <c:showSerName val="0"/>
              <c:showPercent val="1"/>
              <c:showBubbleSize val="0"/>
              <c:extLst>
                <c:ext xmlns:c15="http://schemas.microsoft.com/office/drawing/2012/chart" uri="{CE6537A1-D6FC-4f65-9D91-7224C49458BB}">
                  <c15:layout>
                    <c:manualLayout>
                      <c:w val="0.19419366127621143"/>
                      <c:h val="0.18438481728245507"/>
                    </c:manualLayout>
                  </c15:layout>
                  <c15:dlblFieldTable/>
                  <c15:showDataLabelsRange val="0"/>
                </c:ext>
                <c:ext xmlns:c16="http://schemas.microsoft.com/office/drawing/2014/chart" uri="{C3380CC4-5D6E-409C-BE32-E72D297353CC}">
                  <c16:uniqueId val="{0000000B-5988-4A41-9DC8-BFBEAF4ED2D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 in Microsoft PowerPoint]2020'!$A$3:$A$8</c:f>
              <c:strCache>
                <c:ptCount val="6"/>
                <c:pt idx="0">
                  <c:v>Health Care, Social Services</c:v>
                </c:pt>
                <c:pt idx="1">
                  <c:v>Education</c:v>
                </c:pt>
                <c:pt idx="2">
                  <c:v>Transportation, Natural Resources</c:v>
                </c:pt>
                <c:pt idx="3">
                  <c:v>Corrections</c:v>
                </c:pt>
                <c:pt idx="4">
                  <c:v>Judicial Branch</c:v>
                </c:pt>
                <c:pt idx="5">
                  <c:v>General Government</c:v>
                </c:pt>
              </c:strCache>
            </c:strRef>
          </c:cat>
          <c:val>
            <c:numRef>
              <c:f>'[Chart in Microsoft PowerPoint]2020'!$B$3:$B$8</c:f>
              <c:numCache>
                <c:formatCode>"$"#,##0.0</c:formatCode>
                <c:ptCount val="6"/>
                <c:pt idx="0">
                  <c:v>44.6</c:v>
                </c:pt>
                <c:pt idx="1">
                  <c:v>30.1</c:v>
                </c:pt>
                <c:pt idx="2">
                  <c:v>14.7</c:v>
                </c:pt>
                <c:pt idx="3">
                  <c:v>5.2</c:v>
                </c:pt>
                <c:pt idx="4">
                  <c:v>0.6</c:v>
                </c:pt>
                <c:pt idx="5">
                  <c:v>6.3</c:v>
                </c:pt>
              </c:numCache>
            </c:numRef>
          </c:val>
          <c:extLst>
            <c:ext xmlns:c16="http://schemas.microsoft.com/office/drawing/2014/chart" uri="{C3380CC4-5D6E-409C-BE32-E72D297353CC}">
              <c16:uniqueId val="{0000000C-5988-4A41-9DC8-BFBEAF4ED2DB}"/>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E-5988-4A41-9DC8-BFBEAF4ED2DB}"/>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10-5988-4A41-9DC8-BFBEAF4ED2DB}"/>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12-5988-4A41-9DC8-BFBEAF4ED2DB}"/>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4-5988-4A41-9DC8-BFBEAF4ED2DB}"/>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6-5988-4A41-9DC8-BFBEAF4ED2DB}"/>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8-5988-4A41-9DC8-BFBEAF4ED2D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 in Microsoft PowerPoint]2020'!$A$3:$A$8</c:f>
              <c:strCache>
                <c:ptCount val="6"/>
                <c:pt idx="0">
                  <c:v>Health Care, Social Services</c:v>
                </c:pt>
                <c:pt idx="1">
                  <c:v>Education</c:v>
                </c:pt>
                <c:pt idx="2">
                  <c:v>Transportation, Natural Resources</c:v>
                </c:pt>
                <c:pt idx="3">
                  <c:v>Corrections</c:v>
                </c:pt>
                <c:pt idx="4">
                  <c:v>Judicial Branch</c:v>
                </c:pt>
                <c:pt idx="5">
                  <c:v>General Government</c:v>
                </c:pt>
              </c:strCache>
            </c:strRef>
          </c:cat>
          <c:val>
            <c:numRef>
              <c:f>'[Chart in Microsoft PowerPoint]2020'!$C$3:$C$8</c:f>
              <c:numCache>
                <c:formatCode>0.0%</c:formatCode>
                <c:ptCount val="6"/>
                <c:pt idx="0">
                  <c:v>0.43940886699507392</c:v>
                </c:pt>
                <c:pt idx="1">
                  <c:v>0.29655172413793107</c:v>
                </c:pt>
                <c:pt idx="2">
                  <c:v>0.14482758620689654</c:v>
                </c:pt>
                <c:pt idx="3">
                  <c:v>5.123152709359606E-2</c:v>
                </c:pt>
                <c:pt idx="4">
                  <c:v>5.9113300492610833E-3</c:v>
                </c:pt>
                <c:pt idx="5">
                  <c:v>6.2068965517241378E-2</c:v>
                </c:pt>
              </c:numCache>
            </c:numRef>
          </c:val>
          <c:extLst>
            <c:ext xmlns:c16="http://schemas.microsoft.com/office/drawing/2014/chart" uri="{C3380CC4-5D6E-409C-BE32-E72D297353CC}">
              <c16:uniqueId val="{00000019-5988-4A41-9DC8-BFBEAF4ED2DB}"/>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0.45802</cdr:x>
      <cdr:y>0.22907</cdr:y>
    </cdr:from>
    <cdr:to>
      <cdr:x>0.70535</cdr:x>
      <cdr:y>0.31699</cdr:y>
    </cdr:to>
    <cdr:cxnSp macro="">
      <cdr:nvCxnSpPr>
        <cdr:cNvPr id="3" name="Straight Connector 2">
          <a:extLst xmlns:a="http://schemas.openxmlformats.org/drawingml/2006/main">
            <a:ext uri="{FF2B5EF4-FFF2-40B4-BE49-F238E27FC236}">
              <a16:creationId xmlns:a16="http://schemas.microsoft.com/office/drawing/2014/main" id="{3A32601F-A656-4C09-A86F-E0BAA58A7C57}"/>
            </a:ext>
          </a:extLst>
        </cdr:cNvPr>
        <cdr:cNvCxnSpPr/>
      </cdr:nvCxnSpPr>
      <cdr:spPr>
        <a:xfrm xmlns:a="http://schemas.openxmlformats.org/drawingml/2006/main" flipH="1">
          <a:off x="1922691" y="893322"/>
          <a:ext cx="1038231" cy="34288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0.78736</cdr:x>
      <cdr:y>0.55147</cdr:y>
    </cdr:from>
    <cdr:to>
      <cdr:x>0.90502</cdr:x>
      <cdr:y>0.61009</cdr:y>
    </cdr:to>
    <cdr:cxnSp macro="">
      <cdr:nvCxnSpPr>
        <cdr:cNvPr id="4" name="Straight Connector 3">
          <a:extLst xmlns:a="http://schemas.openxmlformats.org/drawingml/2006/main">
            <a:ext uri="{FF2B5EF4-FFF2-40B4-BE49-F238E27FC236}">
              <a16:creationId xmlns:a16="http://schemas.microsoft.com/office/drawing/2014/main" id="{FCEC1373-0385-4C9C-928A-BC5B7305A025}"/>
            </a:ext>
          </a:extLst>
        </cdr:cNvPr>
        <cdr:cNvCxnSpPr/>
      </cdr:nvCxnSpPr>
      <cdr:spPr>
        <a:xfrm xmlns:a="http://schemas.openxmlformats.org/drawingml/2006/main">
          <a:off x="3305176" y="2150607"/>
          <a:ext cx="493940" cy="2286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6434"/>
          </a:xfrm>
          <a:prstGeom prst="rect">
            <a:avLst/>
          </a:prstGeom>
        </p:spPr>
        <p:txBody>
          <a:bodyPr vert="horz" lIns="92431" tIns="46216" rIns="92431" bIns="46216"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6434"/>
          </a:xfrm>
          <a:prstGeom prst="rect">
            <a:avLst/>
          </a:prstGeom>
        </p:spPr>
        <p:txBody>
          <a:bodyPr vert="horz" lIns="92431" tIns="46216" rIns="92431" bIns="46216" rtlCol="0"/>
          <a:lstStyle>
            <a:lvl1pPr algn="r">
              <a:defRPr sz="1200"/>
            </a:lvl1pPr>
          </a:lstStyle>
          <a:p>
            <a:fld id="{8190E99E-AFBC-40F0-BADC-945C6F07FA03}" type="datetimeFigureOut">
              <a:rPr lang="en-US" smtClean="0"/>
              <a:t>3/8/2024</a:t>
            </a:fld>
            <a:endParaRPr lang="en-US" dirty="0"/>
          </a:p>
        </p:txBody>
      </p:sp>
      <p:sp>
        <p:nvSpPr>
          <p:cNvPr id="4" name="Footer Placeholder 3"/>
          <p:cNvSpPr>
            <a:spLocks noGrp="1"/>
          </p:cNvSpPr>
          <p:nvPr>
            <p:ph type="ftr" sz="quarter" idx="2"/>
          </p:nvPr>
        </p:nvSpPr>
        <p:spPr>
          <a:xfrm>
            <a:off x="2" y="8829971"/>
            <a:ext cx="3037840" cy="466433"/>
          </a:xfrm>
          <a:prstGeom prst="rect">
            <a:avLst/>
          </a:prstGeom>
        </p:spPr>
        <p:txBody>
          <a:bodyPr vert="horz" lIns="92431" tIns="46216" rIns="92431" bIns="462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71"/>
            <a:ext cx="3037840" cy="466433"/>
          </a:xfrm>
          <a:prstGeom prst="rect">
            <a:avLst/>
          </a:prstGeom>
        </p:spPr>
        <p:txBody>
          <a:bodyPr vert="horz" lIns="92431" tIns="46216" rIns="92431" bIns="46216" rtlCol="0" anchor="b"/>
          <a:lstStyle>
            <a:lvl1pPr algn="r">
              <a:defRPr sz="1200"/>
            </a:lvl1pPr>
          </a:lstStyle>
          <a:p>
            <a:fld id="{493F08D4-0FC1-435B-9469-050264D8B871}" type="slidenum">
              <a:rPr lang="en-US" smtClean="0"/>
              <a:t>‹#›</a:t>
            </a:fld>
            <a:endParaRPr lang="en-US" dirty="0"/>
          </a:p>
        </p:txBody>
      </p:sp>
    </p:spTree>
    <p:extLst>
      <p:ext uri="{BB962C8B-B14F-4D97-AF65-F5344CB8AC3E}">
        <p14:creationId xmlns:p14="http://schemas.microsoft.com/office/powerpoint/2010/main" val="4177566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6434"/>
          </a:xfrm>
          <a:prstGeom prst="rect">
            <a:avLst/>
          </a:prstGeom>
        </p:spPr>
        <p:txBody>
          <a:bodyPr vert="horz" lIns="92431" tIns="46216" rIns="92431" bIns="46216" rtlCol="0"/>
          <a:lstStyle>
            <a:lvl1pPr algn="l">
              <a:defRPr sz="1200"/>
            </a:lvl1pPr>
          </a:lstStyle>
          <a:p>
            <a:endParaRPr lang="en-US" dirty="0"/>
          </a:p>
        </p:txBody>
      </p:sp>
      <p:sp>
        <p:nvSpPr>
          <p:cNvPr id="3" name="Date Placeholder 2"/>
          <p:cNvSpPr>
            <a:spLocks noGrp="1"/>
          </p:cNvSpPr>
          <p:nvPr>
            <p:ph type="dt" idx="1"/>
          </p:nvPr>
        </p:nvSpPr>
        <p:spPr>
          <a:xfrm>
            <a:off x="3970941" y="1"/>
            <a:ext cx="3037840" cy="466434"/>
          </a:xfrm>
          <a:prstGeom prst="rect">
            <a:avLst/>
          </a:prstGeom>
        </p:spPr>
        <p:txBody>
          <a:bodyPr vert="horz" lIns="92431" tIns="46216" rIns="92431" bIns="46216" rtlCol="0"/>
          <a:lstStyle>
            <a:lvl1pPr algn="r">
              <a:defRPr sz="1200"/>
            </a:lvl1pPr>
          </a:lstStyle>
          <a:p>
            <a:fld id="{EC7D0232-0158-4534-8C37-7D997C9CE3FB}" type="datetimeFigureOut">
              <a:rPr lang="en-US" smtClean="0"/>
              <a:t>3/8/2024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431" tIns="46216" rIns="92431" bIns="46216" rtlCol="0" anchor="ctr"/>
          <a:lstStyle/>
          <a:p>
            <a:endParaRPr lang="en-US" dirty="0"/>
          </a:p>
        </p:txBody>
      </p:sp>
      <p:sp>
        <p:nvSpPr>
          <p:cNvPr id="5" name="Notes Placeholder 4"/>
          <p:cNvSpPr>
            <a:spLocks noGrp="1"/>
          </p:cNvSpPr>
          <p:nvPr>
            <p:ph type="body" sz="quarter" idx="3"/>
          </p:nvPr>
        </p:nvSpPr>
        <p:spPr>
          <a:xfrm>
            <a:off x="701042" y="4473894"/>
            <a:ext cx="5608320" cy="3660458"/>
          </a:xfrm>
          <a:prstGeom prst="rect">
            <a:avLst/>
          </a:prstGeom>
        </p:spPr>
        <p:txBody>
          <a:bodyPr vert="horz" lIns="92431" tIns="46216" rIns="92431" bIns="462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71"/>
            <a:ext cx="3037840" cy="466433"/>
          </a:xfrm>
          <a:prstGeom prst="rect">
            <a:avLst/>
          </a:prstGeom>
        </p:spPr>
        <p:txBody>
          <a:bodyPr vert="horz" lIns="92431" tIns="46216" rIns="92431" bIns="462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71"/>
            <a:ext cx="3037840" cy="466433"/>
          </a:xfrm>
          <a:prstGeom prst="rect">
            <a:avLst/>
          </a:prstGeom>
        </p:spPr>
        <p:txBody>
          <a:bodyPr vert="horz" lIns="92431" tIns="46216" rIns="92431" bIns="46216" rtlCol="0" anchor="b"/>
          <a:lstStyle>
            <a:lvl1pPr algn="r">
              <a:defRPr sz="1200"/>
            </a:lvl1pPr>
          </a:lstStyle>
          <a:p>
            <a:fld id="{AFEEB41A-5EF2-4F46-8DD2-4A7D98553DFC}" type="slidenum">
              <a:rPr lang="en-US" smtClean="0"/>
              <a:t>‹#›</a:t>
            </a:fld>
            <a:endParaRPr lang="en-US" dirty="0"/>
          </a:p>
        </p:txBody>
      </p:sp>
    </p:spTree>
    <p:extLst>
      <p:ext uri="{BB962C8B-B14F-4D97-AF65-F5344CB8AC3E}">
        <p14:creationId xmlns:p14="http://schemas.microsoft.com/office/powerpoint/2010/main" val="26565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1</a:t>
            </a:fld>
            <a:endParaRPr lang="en-US" dirty="0"/>
          </a:p>
        </p:txBody>
      </p:sp>
    </p:spTree>
    <p:extLst>
      <p:ext uri="{BB962C8B-B14F-4D97-AF65-F5344CB8AC3E}">
        <p14:creationId xmlns:p14="http://schemas.microsoft.com/office/powerpoint/2010/main" val="1926844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EB41A-5EF2-4F46-8DD2-4A7D98553D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1573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14</a:t>
            </a:fld>
            <a:endParaRPr lang="en-US" dirty="0"/>
          </a:p>
        </p:txBody>
      </p:sp>
    </p:spTree>
    <p:extLst>
      <p:ext uri="{BB962C8B-B14F-4D97-AF65-F5344CB8AC3E}">
        <p14:creationId xmlns:p14="http://schemas.microsoft.com/office/powerpoint/2010/main" val="4148188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dirty="0">
              <a:latin typeface="+mj-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EB41A-5EF2-4F46-8DD2-4A7D98553D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1512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17</a:t>
            </a:fld>
            <a:endParaRPr lang="en-US" dirty="0"/>
          </a:p>
        </p:txBody>
      </p:sp>
    </p:spTree>
    <p:extLst>
      <p:ext uri="{BB962C8B-B14F-4D97-AF65-F5344CB8AC3E}">
        <p14:creationId xmlns:p14="http://schemas.microsoft.com/office/powerpoint/2010/main" val="1588711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As a final comparison. The first chart shows the amounts and categories that were funded in Year 2010-2011.  Education funding in that year totaled $22.5 B and equaled 32% of the chart.</a:t>
            </a:r>
          </a:p>
          <a:p>
            <a:pPr marL="0" indent="0">
              <a:buFont typeface="Arial" panose="020B0604020202020204" pitchFamily="34" charset="0"/>
              <a:buNone/>
            </a:pPr>
            <a:r>
              <a:rPr lang="en-US" sz="1200" dirty="0"/>
              <a:t>Since 2010-2011 the</a:t>
            </a:r>
          </a:p>
          <a:p>
            <a:pPr marL="285750" indent="-285750">
              <a:buFont typeface="Arial" panose="020B0604020202020204" pitchFamily="34" charset="0"/>
              <a:buChar char="•"/>
            </a:pPr>
            <a:r>
              <a:rPr lang="en-US" sz="1200" dirty="0"/>
              <a:t>Total state budget increased by $46.6 billion, or 66%</a:t>
            </a:r>
          </a:p>
          <a:p>
            <a:pPr marL="285750" indent="-285750">
              <a:buFont typeface="Arial" panose="020B0604020202020204" pitchFamily="34" charset="0"/>
              <a:buChar char="•"/>
            </a:pPr>
            <a:r>
              <a:rPr lang="en-US" sz="1200" dirty="0"/>
              <a:t>Education’s portion increased by $ 7.8 billion, or 35%</a:t>
            </a:r>
          </a:p>
          <a:p>
            <a:pPr marL="285750" indent="-285750">
              <a:buFont typeface="Arial" panose="020B0604020202020204" pitchFamily="34" charset="0"/>
              <a:buChar char="•"/>
            </a:pPr>
            <a:r>
              <a:rPr lang="en-US" sz="1200" dirty="0"/>
              <a:t>The Education portion in 2023-24 is 26% when it used to be 32% in 2010-11</a:t>
            </a:r>
          </a:p>
          <a:p>
            <a:pPr marL="285750" indent="-285750">
              <a:buFont typeface="Arial" panose="020B0604020202020204" pitchFamily="34" charset="0"/>
              <a:buChar char="•"/>
            </a:pPr>
            <a:r>
              <a:rPr lang="en-US" sz="1200" dirty="0"/>
              <a:t>In general, we appreciate the Legislative team in Tallahassee pushing school districts forward to help our students and communities.    </a:t>
            </a:r>
            <a:r>
              <a:rPr lang="en-US" sz="1200" b="0" u="none" dirty="0"/>
              <a:t>  </a:t>
            </a:r>
            <a:endParaRPr lang="en-US" sz="1200" dirty="0"/>
          </a:p>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18</a:t>
            </a:fld>
            <a:endParaRPr lang="en-US" dirty="0"/>
          </a:p>
        </p:txBody>
      </p:sp>
    </p:spTree>
    <p:extLst>
      <p:ext uri="{BB962C8B-B14F-4D97-AF65-F5344CB8AC3E}">
        <p14:creationId xmlns:p14="http://schemas.microsoft.com/office/powerpoint/2010/main" val="188860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19</a:t>
            </a:fld>
            <a:endParaRPr lang="en-US" dirty="0"/>
          </a:p>
        </p:txBody>
      </p:sp>
    </p:spTree>
    <p:extLst>
      <p:ext uri="{BB962C8B-B14F-4D97-AF65-F5344CB8AC3E}">
        <p14:creationId xmlns:p14="http://schemas.microsoft.com/office/powerpoint/2010/main" val="116472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 covering:</a:t>
            </a:r>
          </a:p>
          <a:p>
            <a:pPr marL="457200" indent="-457200">
              <a:buFont typeface="Arial" panose="020B0604020202020204" pitchFamily="34" charset="0"/>
              <a:buChar char="•"/>
            </a:pPr>
            <a:r>
              <a:rPr lang="en-US" sz="1200" dirty="0"/>
              <a:t>2023-24 Final Conference Report</a:t>
            </a:r>
          </a:p>
          <a:p>
            <a:pPr marL="457200" indent="-457200">
              <a:buFont typeface="Arial" panose="020B0604020202020204" pitchFamily="34" charset="0"/>
              <a:buChar char="•"/>
            </a:pPr>
            <a:r>
              <a:rPr lang="en-US" sz="1200" dirty="0"/>
              <a:t>2023-24 Budget Challenges</a:t>
            </a:r>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2</a:t>
            </a:fld>
            <a:endParaRPr lang="en-US" dirty="0"/>
          </a:p>
        </p:txBody>
      </p:sp>
    </p:spTree>
    <p:extLst>
      <p:ext uri="{BB962C8B-B14F-4D97-AF65-F5344CB8AC3E}">
        <p14:creationId xmlns:p14="http://schemas.microsoft.com/office/powerpoint/2010/main" val="125531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EB41A-5EF2-4F46-8DD2-4A7D98553D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731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4</a:t>
            </a:fld>
            <a:endParaRPr lang="en-US" dirty="0"/>
          </a:p>
        </p:txBody>
      </p:sp>
    </p:spTree>
    <p:extLst>
      <p:ext uri="{BB962C8B-B14F-4D97-AF65-F5344CB8AC3E}">
        <p14:creationId xmlns:p14="http://schemas.microsoft.com/office/powerpoint/2010/main" val="281069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5"/>
          </p:nvPr>
        </p:nvSpPr>
        <p:spPr/>
        <p:txBody>
          <a:bodyPr/>
          <a:lstStyle/>
          <a:p>
            <a:fld id="{AFEEB41A-5EF2-4F46-8DD2-4A7D98553DFC}" type="slidenum">
              <a:rPr lang="en-US" smtClean="0"/>
              <a:t>5</a:t>
            </a:fld>
            <a:endParaRPr lang="en-US" dirty="0"/>
          </a:p>
        </p:txBody>
      </p:sp>
    </p:spTree>
    <p:extLst>
      <p:ext uri="{BB962C8B-B14F-4D97-AF65-F5344CB8AC3E}">
        <p14:creationId xmlns:p14="http://schemas.microsoft.com/office/powerpoint/2010/main" val="122721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6</a:t>
            </a:fld>
            <a:endParaRPr lang="en-US" dirty="0"/>
          </a:p>
        </p:txBody>
      </p:sp>
    </p:spTree>
    <p:extLst>
      <p:ext uri="{BB962C8B-B14F-4D97-AF65-F5344CB8AC3E}">
        <p14:creationId xmlns:p14="http://schemas.microsoft.com/office/powerpoint/2010/main" val="178952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EEB41A-5EF2-4F46-8DD2-4A7D98553DFC}" type="slidenum">
              <a:rPr lang="en-US" smtClean="0"/>
              <a:t>7</a:t>
            </a:fld>
            <a:endParaRPr lang="en-US" dirty="0"/>
          </a:p>
        </p:txBody>
      </p:sp>
    </p:spTree>
    <p:extLst>
      <p:ext uri="{BB962C8B-B14F-4D97-AF65-F5344CB8AC3E}">
        <p14:creationId xmlns:p14="http://schemas.microsoft.com/office/powerpoint/2010/main" val="2943407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7DC217-DF71-1A49-B3EA-559F1F43B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460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US" sz="1600" dirty="0"/>
              <a:t>State Funding – primarily generated from sales tax - A sales tax is imposed on the sale of taxable goods or services.</a:t>
            </a:r>
          </a:p>
          <a:p>
            <a:pPr lvl="1" rtl="0"/>
            <a:r>
              <a:rPr lang="en-US" sz="1600" dirty="0"/>
              <a:t>These funds are set aside to address specific types of student populations or needs, geographic issues, district size or specific educational initiatives. </a:t>
            </a:r>
          </a:p>
          <a:p>
            <a:endParaRPr lang="en-US" sz="16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7DC217-DF71-1A49-B3EA-559F1F43B0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0565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3A69870-7658-4BEA-9847-C5A0A764D869}"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199" y="124201"/>
            <a:ext cx="980902" cy="906087"/>
          </a:xfrm>
          <a:prstGeom prst="rect">
            <a:avLst/>
          </a:prstGeom>
        </p:spPr>
      </p:pic>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4899" y="216276"/>
            <a:ext cx="980902" cy="906087"/>
          </a:xfrm>
          <a:prstGeom prst="rect">
            <a:avLst/>
          </a:prstGeom>
        </p:spPr>
      </p:pic>
    </p:spTree>
    <p:extLst>
      <p:ext uri="{BB962C8B-B14F-4D97-AF65-F5344CB8AC3E}">
        <p14:creationId xmlns:p14="http://schemas.microsoft.com/office/powerpoint/2010/main" val="3687294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C16E4C-47FC-45B0-AF89-2C8963F73C93}" type="datetime1">
              <a:rPr lang="en-US" smtClean="0"/>
              <a:t>3/8/2024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132256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DB769B-EFAF-40CF-B768-584D2E791679}"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130690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EE339-B227-49B1-8BA2-36E07FA6CC81}"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1872350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875620" y="1122363"/>
            <a:ext cx="5322700" cy="2387600"/>
          </a:xfrm>
        </p:spPr>
        <p:txBody>
          <a:bodyPr anchor="b">
            <a:noAutofit/>
          </a:bodyPr>
          <a:lstStyle>
            <a:lvl1pPr algn="l">
              <a:defRPr sz="45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875620" y="3602039"/>
            <a:ext cx="7125380" cy="806675"/>
          </a:xfrm>
        </p:spPr>
        <p:txBody>
          <a:bodyPr>
            <a:noAutofit/>
          </a:bodyPr>
          <a:lstStyle>
            <a:lvl1pPr marL="0" indent="0" algn="l">
              <a:buNone/>
              <a:defRPr sz="2400">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9144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437809" y="4960030"/>
            <a:ext cx="1163411"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838881"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838881"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6198321" y="-3419"/>
            <a:ext cx="2945680"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875620"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8268381" y="4580708"/>
            <a:ext cx="875620"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51634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17468"/>
            <a:ext cx="7334387" cy="3366815"/>
          </a:xfrm>
        </p:spPr>
        <p:txBody>
          <a:bodyPr>
            <a:noAutofit/>
          </a:bodyPr>
          <a:lstStyle>
            <a:lvl1pPr marL="0" indent="0">
              <a:buNone/>
              <a:defRPr>
                <a:latin typeface="+mn-lt"/>
              </a:defRPr>
            </a:lvl1pPr>
            <a:lvl2pPr marL="342900" indent="0">
              <a:buNone/>
              <a:defRPr>
                <a:latin typeface="+mn-lt"/>
              </a:defRPr>
            </a:lvl2pPr>
            <a:lvl3pPr marL="685800" indent="0">
              <a:buNone/>
              <a:defRPr>
                <a:latin typeface="+mn-lt"/>
              </a:defRPr>
            </a:lvl3pPr>
            <a:lvl4pPr marL="1028700" indent="0">
              <a:buNone/>
              <a:defRPr>
                <a:latin typeface="+mn-lt"/>
              </a:defRPr>
            </a:lvl4pPr>
            <a:lvl5pPr marL="13716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6435672"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700392"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6061569" y="5590904"/>
            <a:ext cx="1179285"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2057400"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45B08281-154C-4FEF-A6DF-18BA3AC0F374}" type="datetime1">
              <a:rPr lang="en-US" smtClean="0"/>
              <a:t>3/8/2024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33073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9156617"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6448289"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700392"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7472326" y="614324"/>
            <a:ext cx="2285999" cy="105735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75620" y="2653168"/>
            <a:ext cx="7334387" cy="3436483"/>
          </a:xfrm>
        </p:spPr>
        <p:txBody>
          <a:bodyPr>
            <a:noAutofit/>
          </a:bodyPr>
          <a:lstStyle>
            <a:lvl1pPr marL="0" indent="0">
              <a:lnSpc>
                <a:spcPct val="150000"/>
              </a:lnSpc>
              <a:buNone/>
              <a:defRPr sz="1800">
                <a:solidFill>
                  <a:schemeClr val="bg1"/>
                </a:solidFill>
                <a:latin typeface="+mn-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3/8/2024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7654738" y="6356351"/>
            <a:ext cx="120351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09306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6019118"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875621" y="1059400"/>
            <a:ext cx="4684434" cy="2387600"/>
          </a:xfrm>
        </p:spPr>
        <p:txBody>
          <a:bodyPr anchor="b">
            <a:noAutofit/>
          </a:bodyPr>
          <a:lstStyle>
            <a:lvl1pPr algn="l">
              <a:defRPr sz="45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875621" y="3539076"/>
            <a:ext cx="4684434" cy="1406101"/>
          </a:xfrm>
        </p:spPr>
        <p:txBody>
          <a:bodyPr>
            <a:noAutofit/>
          </a:bodyPr>
          <a:lstStyle>
            <a:lvl1pPr marL="0" indent="0" algn="l">
              <a:buNone/>
              <a:defRPr sz="2400">
                <a:solidFill>
                  <a:schemeClr val="bg1"/>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5835853" y="2512646"/>
            <a:ext cx="3032351" cy="1832708"/>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6435672"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1878612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87562"/>
            <a:ext cx="7334387" cy="3366815"/>
          </a:xfrm>
        </p:spPr>
        <p:txBody>
          <a:bodyPr>
            <a:noAutofit/>
          </a:bodyPr>
          <a:lstStyle>
            <a:lvl1pPr marL="0" indent="0">
              <a:buNone/>
              <a:defRPr>
                <a:latin typeface="+mn-lt"/>
              </a:defRPr>
            </a:lvl1pPr>
            <a:lvl2pPr marL="342900" indent="0">
              <a:buNone/>
              <a:defRPr>
                <a:latin typeface="+mn-lt"/>
              </a:defRPr>
            </a:lvl2pPr>
            <a:lvl3pPr marL="685800" indent="0">
              <a:buNone/>
              <a:defRPr>
                <a:latin typeface="+mn-lt"/>
              </a:defRPr>
            </a:lvl3pPr>
            <a:lvl4pPr marL="1028700" indent="0">
              <a:buNone/>
              <a:defRPr>
                <a:latin typeface="+mn-lt"/>
              </a:defRPr>
            </a:lvl4pPr>
            <a:lvl5pPr marL="13716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451387" y="3698284"/>
            <a:ext cx="3611104" cy="270832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275764" cy="365125"/>
          </a:xfrm>
          <a:prstGeom prst="rect">
            <a:avLst/>
          </a:prstGeom>
        </p:spPr>
        <p:txBody>
          <a:bodyPr vert="horz" lIns="91440" tIns="45720" rIns="91440" bIns="45720" rtlCol="0" anchor="ctr">
            <a:noAutofit/>
          </a:bodyPr>
          <a:lstStyle>
            <a:lvl1pPr algn="l">
              <a:defRPr sz="900">
                <a:solidFill>
                  <a:schemeClr val="accent2"/>
                </a:solidFill>
                <a:latin typeface="+mn-lt"/>
              </a:defRPr>
            </a:lvl1pPr>
          </a:lstStyle>
          <a:p>
            <a:fld id="{916AFA50-87A4-4E99-B112-8C6B1DFB84B2}" type="datetime1">
              <a:rPr lang="en-US" smtClean="0"/>
              <a:t>3/8/2024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3316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7882649" y="311029"/>
            <a:ext cx="1572380" cy="950323"/>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87564"/>
            <a:ext cx="7334387" cy="3366813"/>
          </a:xfrm>
        </p:spPr>
        <p:txBody>
          <a:bodyPr>
            <a:noAutofit/>
          </a:bodyPr>
          <a:lstStyle>
            <a:lvl1pPr marL="0" indent="0">
              <a:buNone/>
              <a:defRPr>
                <a:latin typeface="+mn-lt"/>
              </a:defRPr>
            </a:lvl1pPr>
            <a:lvl2pPr marL="342900" indent="0">
              <a:buNone/>
              <a:defRPr>
                <a:latin typeface="+mn-lt"/>
              </a:defRPr>
            </a:lvl2pPr>
            <a:lvl3pPr marL="685800" indent="0">
              <a:buNone/>
              <a:defRPr>
                <a:latin typeface="+mn-lt"/>
              </a:defRPr>
            </a:lvl3pPr>
            <a:lvl4pPr marL="1028700" indent="0">
              <a:buNone/>
              <a:defRPr>
                <a:latin typeface="+mn-lt"/>
              </a:defRPr>
            </a:lvl4pPr>
            <a:lvl5pPr marL="13716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275764"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6B3905CA-BF0F-4A1B-AA0D-85E42F5D5A85}" type="datetime1">
              <a:rPr lang="en-US" smtClean="0"/>
              <a:t>3/8/2024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919183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349041" y="1684338"/>
            <a:ext cx="6445919" cy="2810460"/>
          </a:xfrm>
        </p:spPr>
        <p:txBody>
          <a:bodyPr>
            <a:noAutofit/>
          </a:bodyPr>
          <a:lstStyle>
            <a:lvl1pPr algn="ctr">
              <a:lnSpc>
                <a:spcPct val="100000"/>
              </a:lnSpc>
              <a:defRPr sz="3450">
                <a:solidFill>
                  <a:schemeClr val="bg1"/>
                </a:solidFill>
                <a:latin typeface="+mj-lt"/>
              </a:defRPr>
            </a:lvl1pPr>
          </a:lstStyle>
          <a:p>
            <a:r>
              <a:rPr lang="en-US"/>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285750" y="519406"/>
            <a:ext cx="1023223" cy="1094521"/>
          </a:xfrm>
        </p:spPr>
        <p:txBody>
          <a:bodyPr>
            <a:noAutofit/>
          </a:bodyPr>
          <a:lstStyle>
            <a:lvl1pPr marL="0" indent="0" algn="ctr">
              <a:buNone/>
              <a:defRPr sz="17925" b="1">
                <a:solidFill>
                  <a:schemeClr val="accent1">
                    <a:lumMod val="75000"/>
                  </a:schemeClr>
                </a:solidFill>
                <a:latin typeface="Tenorite" pitchFamily="2" charset="0"/>
              </a:defRPr>
            </a:lvl1pPr>
            <a:lvl2pPr marL="342900" indent="0">
              <a:buNone/>
              <a:defRPr b="1">
                <a:solidFill>
                  <a:schemeClr val="bg1"/>
                </a:solidFill>
                <a:latin typeface="Tenorite" pitchFamily="2" charset="0"/>
              </a:defRPr>
            </a:lvl2pPr>
            <a:lvl3pPr marL="685800" indent="0">
              <a:buNone/>
              <a:defRPr b="1">
                <a:solidFill>
                  <a:schemeClr val="bg1"/>
                </a:solidFill>
                <a:latin typeface="Tenorite" pitchFamily="2" charset="0"/>
              </a:defRPr>
            </a:lvl3pPr>
            <a:lvl4pPr marL="1028700" indent="0">
              <a:buNone/>
              <a:defRPr b="1">
                <a:solidFill>
                  <a:schemeClr val="bg1"/>
                </a:solidFill>
                <a:latin typeface="Tenorite" pitchFamily="2" charset="0"/>
              </a:defRPr>
            </a:lvl4pPr>
            <a:lvl5pPr marL="1371600" indent="0">
              <a:buNone/>
              <a:defRPr b="1">
                <a:solidFill>
                  <a:schemeClr val="bg1"/>
                </a:solidFill>
                <a:latin typeface="Tenorite" pitchFamily="2" charset="0"/>
              </a:defRPr>
            </a:lvl5pPr>
          </a:lstStyle>
          <a:p>
            <a:pPr lvl="0"/>
            <a:r>
              <a:rPr lang="en-US"/>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5161360" y="4494213"/>
            <a:ext cx="2633663" cy="679450"/>
          </a:xfrm>
        </p:spPr>
        <p:txBody>
          <a:bodyPr>
            <a:noAutofit/>
          </a:bodyPr>
          <a:lstStyle>
            <a:lvl1pPr marL="0" indent="0" algn="r">
              <a:buNone/>
              <a:defRPr sz="1500">
                <a:solidFill>
                  <a:schemeClr val="bg1"/>
                </a:solidFill>
                <a:latin typeface="+mn-lt"/>
              </a:defRPr>
            </a:lvl1pPr>
            <a:lvl2pPr marL="342900" indent="0" algn="r">
              <a:buNone/>
              <a:defRPr sz="1350">
                <a:solidFill>
                  <a:schemeClr val="bg1"/>
                </a:solidFill>
                <a:latin typeface="Tenorite" pitchFamily="2" charset="0"/>
              </a:defRPr>
            </a:lvl2pPr>
            <a:lvl3pPr marL="685800" indent="0" algn="r">
              <a:buNone/>
              <a:defRPr sz="1200">
                <a:solidFill>
                  <a:schemeClr val="bg1"/>
                </a:solidFill>
                <a:latin typeface="Tenorite" pitchFamily="2" charset="0"/>
              </a:defRPr>
            </a:lvl3pPr>
            <a:lvl4pPr marL="1028700" indent="0" algn="r">
              <a:buNone/>
              <a:defRPr sz="1050">
                <a:solidFill>
                  <a:schemeClr val="bg1"/>
                </a:solidFill>
                <a:latin typeface="Tenorite" pitchFamily="2" charset="0"/>
              </a:defRPr>
            </a:lvl4pPr>
            <a:lvl5pPr marL="1371600" indent="0" algn="r">
              <a:buNone/>
              <a:defRPr sz="105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7956828" y="3399693"/>
            <a:ext cx="1023223" cy="1094521"/>
          </a:xfrm>
        </p:spPr>
        <p:txBody>
          <a:bodyPr>
            <a:noAutofit/>
          </a:bodyPr>
          <a:lstStyle>
            <a:lvl1pPr marL="0" indent="0" algn="ctr">
              <a:buNone/>
              <a:defRPr sz="17925" b="1">
                <a:solidFill>
                  <a:schemeClr val="accent1">
                    <a:lumMod val="75000"/>
                  </a:schemeClr>
                </a:solidFill>
                <a:latin typeface="Tenorite" pitchFamily="2" charset="0"/>
              </a:defRPr>
            </a:lvl1pPr>
            <a:lvl2pPr marL="342900" indent="0">
              <a:buNone/>
              <a:defRPr b="1">
                <a:solidFill>
                  <a:schemeClr val="bg1"/>
                </a:solidFill>
                <a:latin typeface="Tenorite" pitchFamily="2" charset="0"/>
              </a:defRPr>
            </a:lvl2pPr>
            <a:lvl3pPr marL="685800" indent="0">
              <a:buNone/>
              <a:defRPr b="1">
                <a:solidFill>
                  <a:schemeClr val="bg1"/>
                </a:solidFill>
                <a:latin typeface="Tenorite" pitchFamily="2" charset="0"/>
              </a:defRPr>
            </a:lvl3pPr>
            <a:lvl4pPr marL="1028700" indent="0">
              <a:buNone/>
              <a:defRPr b="1">
                <a:solidFill>
                  <a:schemeClr val="bg1"/>
                </a:solidFill>
                <a:latin typeface="Tenorite" pitchFamily="2" charset="0"/>
              </a:defRPr>
            </a:lvl4pPr>
            <a:lvl5pPr marL="1371600" indent="0">
              <a:buNone/>
              <a:defRPr b="1">
                <a:solidFill>
                  <a:schemeClr val="bg1"/>
                </a:solidFill>
                <a:latin typeface="Tenorite" pitchFamily="2" charset="0"/>
              </a:defRPr>
            </a:lvl5pPr>
          </a:lstStyle>
          <a:p>
            <a:pPr lvl="0"/>
            <a:r>
              <a:rPr lang="en-US"/>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3/8/2024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43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6F4B2F-2269-4189-9918-9408AA71E8BB}" type="datetime1">
              <a:rPr lang="en-US" smtClean="0"/>
              <a:t>3/8/2024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34431959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7392759"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562822" y="381000"/>
            <a:ext cx="6301218" cy="1325563"/>
          </a:xfrm>
        </p:spPr>
        <p:txBody>
          <a:bodyPr lIns="0" anchor="b">
            <a:noAutofit/>
          </a:bodyPr>
          <a:lstStyle>
            <a:lvl1pPr>
              <a:defRPr sz="36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562822" y="2227758"/>
            <a:ext cx="900281" cy="1201242"/>
          </a:xfrm>
        </p:spPr>
        <p:txBody>
          <a:bodyPr>
            <a:noAutofit/>
          </a:bodyPr>
          <a:lstStyle>
            <a:lvl1pPr marL="0" indent="0">
              <a:buNone/>
              <a:defRPr sz="1050">
                <a:solidFill>
                  <a:schemeClr val="tx1"/>
                </a:solidFill>
                <a:latin typeface="+mn-lt"/>
              </a:defRPr>
            </a:lvl1pPr>
          </a:lstStyle>
          <a:p>
            <a:r>
              <a:rPr lang="en-US" dirty="0"/>
              <a:t>Click icon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1592514" y="2426400"/>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1592513" y="2811646"/>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4121860" y="2227758"/>
            <a:ext cx="900281" cy="1201242"/>
          </a:xfrm>
        </p:spPr>
        <p:txBody>
          <a:bodyPr>
            <a:noAutofit/>
          </a:bodyPr>
          <a:lstStyle>
            <a:lvl1pPr marL="0" indent="0">
              <a:buNone/>
              <a:defRPr sz="1050">
                <a:solidFill>
                  <a:schemeClr val="tx1"/>
                </a:solidFill>
                <a:latin typeface="+mn-lt"/>
              </a:defRPr>
            </a:lvl1pPr>
          </a:lstStyle>
          <a:p>
            <a:r>
              <a:rPr lang="en-US" dirty="0"/>
              <a:t>Click icon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5153113" y="242256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5153112" y="280781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562822" y="4254273"/>
            <a:ext cx="900281" cy="1201242"/>
          </a:xfrm>
        </p:spPr>
        <p:txBody>
          <a:bodyPr>
            <a:noAutofit/>
          </a:bodyPr>
          <a:lstStyle>
            <a:lvl1pPr marL="0" indent="0">
              <a:buNone/>
              <a:defRPr sz="1050">
                <a:solidFill>
                  <a:schemeClr val="tx1"/>
                </a:solidFill>
                <a:latin typeface="+mn-lt"/>
              </a:defRPr>
            </a:lvl1pPr>
          </a:lstStyle>
          <a:p>
            <a:r>
              <a:rPr lang="en-US" dirty="0"/>
              <a:t>Click icon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1592514" y="4498793"/>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1592513" y="4884039"/>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4121860" y="4254273"/>
            <a:ext cx="900281" cy="1201242"/>
          </a:xfrm>
        </p:spPr>
        <p:txBody>
          <a:bodyPr>
            <a:noAutofit/>
          </a:bodyPr>
          <a:lstStyle>
            <a:lvl1pPr marL="0" indent="0">
              <a:buNone/>
              <a:defRPr sz="1050">
                <a:solidFill>
                  <a:schemeClr val="tx1"/>
                </a:solidFill>
                <a:latin typeface="+mn-lt"/>
              </a:defRPr>
            </a:lvl1pPr>
          </a:lstStyle>
          <a:p>
            <a:r>
              <a:rPr lang="en-US" dirty="0"/>
              <a:t>Click icon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5153113" y="4498793"/>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5153112" y="4884039"/>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285751" y="6356351"/>
            <a:ext cx="1177352" cy="365125"/>
          </a:xfrm>
        </p:spPr>
        <p:txBody>
          <a:bodyPr>
            <a:noAutofit/>
          </a:bodyPr>
          <a:lstStyle>
            <a:lvl1pPr>
              <a:defRPr>
                <a:solidFill>
                  <a:schemeClr val="accent3"/>
                </a:solidFill>
                <a:latin typeface="+mn-lt"/>
              </a:defRPr>
            </a:lvl1pPr>
          </a:lstStyle>
          <a:p>
            <a:fld id="{C1F30CD5-42B1-4614-9F46-5D29928CC2DB}" type="datetime1">
              <a:rPr lang="en-US" smtClean="0"/>
              <a:t>3/8/2024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153330" y="6356351"/>
            <a:ext cx="30861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6249251" y="6356351"/>
            <a:ext cx="875621"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6889750" y="501347"/>
            <a:ext cx="1881641" cy="875620"/>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8149828" y="1879978"/>
            <a:ext cx="994172"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8268380" y="-1664"/>
            <a:ext cx="875621"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7750568" y="2737752"/>
            <a:ext cx="1035623"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7765369" y="5479369"/>
            <a:ext cx="1881641" cy="875620"/>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7392760" y="3651506"/>
            <a:ext cx="994172"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7392760" y="4976360"/>
            <a:ext cx="875621"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1083523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562822" y="381000"/>
            <a:ext cx="8008607" cy="1325563"/>
          </a:xfrm>
        </p:spPr>
        <p:txBody>
          <a:bodyPr lIns="0" anchor="b">
            <a:noAutofit/>
          </a:bodyPr>
          <a:lstStyle>
            <a:lvl1pPr>
              <a:defRPr sz="36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562822" y="2068735"/>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562823"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562822"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2662048" y="2068735"/>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2662049"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2662048"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4761276" y="2068735"/>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4761276"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4761276"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6860502" y="2068735"/>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6860502"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6860502"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562822" y="4118552"/>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562823"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562822"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2662048" y="4118552"/>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2662049"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2662048"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4761276" y="4118552"/>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4761276"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4761276"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6860502" y="4118552"/>
            <a:ext cx="678740" cy="905641"/>
          </a:xfrm>
        </p:spPr>
        <p:txBody>
          <a:bodyPr>
            <a:noAutofit/>
          </a:bodyPr>
          <a:lstStyle>
            <a:lvl1pPr marL="0" indent="0">
              <a:buNone/>
              <a:defRPr sz="1050">
                <a:solidFill>
                  <a:schemeClr val="tx1"/>
                </a:solidFill>
              </a:defRPr>
            </a:lvl1pPr>
          </a:lstStyle>
          <a:p>
            <a:r>
              <a:rPr lang="en-US" dirty="0"/>
              <a:t>Click icon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6860502"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6860502"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3/8/2024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86696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451387" y="3698284"/>
            <a:ext cx="3611104" cy="270832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solidFill>
                  <a:schemeClr val="bg1"/>
                </a:solidFill>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87562"/>
            <a:ext cx="7334387" cy="3366815"/>
          </a:xfrm>
        </p:spPr>
        <p:txBody>
          <a:bodyPr>
            <a:noAutofit/>
          </a:bodyPr>
          <a:lstStyle>
            <a:lvl1pPr marL="0" indent="0">
              <a:buNone/>
              <a:defRPr>
                <a:solidFill>
                  <a:schemeClr val="bg1"/>
                </a:solidFill>
                <a:latin typeface="+mn-lt"/>
              </a:defRPr>
            </a:lvl1pPr>
            <a:lvl2pPr marL="342900" indent="0">
              <a:buNone/>
              <a:defRPr>
                <a:solidFill>
                  <a:schemeClr val="bg1"/>
                </a:solidFill>
                <a:latin typeface="+mn-lt"/>
              </a:defRPr>
            </a:lvl2pPr>
            <a:lvl3pPr marL="685800" indent="0">
              <a:buNone/>
              <a:defRPr>
                <a:solidFill>
                  <a:schemeClr val="bg1"/>
                </a:solidFill>
                <a:latin typeface="+mn-lt"/>
              </a:defRPr>
            </a:lvl3pPr>
            <a:lvl4pPr marL="1028700" indent="0">
              <a:buNone/>
              <a:defRPr>
                <a:solidFill>
                  <a:schemeClr val="bg1"/>
                </a:solidFill>
                <a:latin typeface="+mn-lt"/>
              </a:defRPr>
            </a:lvl4pPr>
            <a:lvl5pPr marL="13716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275764"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AE46C21D-EBB5-4F3D-B06D-166777189317}" type="datetime1">
              <a:rPr lang="en-US" smtClean="0"/>
              <a:t>3/8/2024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8971278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528204"/>
            <a:ext cx="3497580"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6435672"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700392"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6061569" y="5590904"/>
            <a:ext cx="1179285"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2057400"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1DFFEA26-EB1D-498C-95CD-1ECE586790AA}" type="datetime1">
              <a:rPr lang="en-US" smtClean="0"/>
              <a:t>3/8/2024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712426" y="2528204"/>
            <a:ext cx="3497580"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875620" y="2005689"/>
            <a:ext cx="3497580"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712426" y="2005689"/>
            <a:ext cx="3497580"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42688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18" y="2526318"/>
            <a:ext cx="2414016"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5984284" y="451388"/>
            <a:ext cx="3611104" cy="270832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1773"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8326876" y="6040876"/>
            <a:ext cx="933856" cy="70039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1940563" y="5590904"/>
            <a:ext cx="1179285"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325336" cy="365125"/>
          </a:xfrm>
          <a:prstGeom prst="rect">
            <a:avLst/>
          </a:prstGeom>
        </p:spPr>
        <p:txBody>
          <a:bodyPr vert="horz" lIns="91440" tIns="45720" rIns="91440" bIns="45720" rtlCol="0" anchor="ctr">
            <a:noAutofit/>
          </a:bodyPr>
          <a:lstStyle>
            <a:lvl1pPr algn="l">
              <a:defRPr sz="900">
                <a:solidFill>
                  <a:schemeClr val="accent2"/>
                </a:solidFill>
                <a:latin typeface="+mn-lt"/>
              </a:defRPr>
            </a:lvl1pPr>
          </a:lstStyle>
          <a:p>
            <a:fld id="{539842EE-D56F-4F18-94E7-094CEF23F906}" type="datetime1">
              <a:rPr lang="en-US" smtClean="0"/>
              <a:t>3/8/2024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3512841" y="2526318"/>
            <a:ext cx="2379959"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875620" y="2003804"/>
            <a:ext cx="2379959"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3512841" y="2003804"/>
            <a:ext cx="2379959"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6150062" y="2526318"/>
            <a:ext cx="2379959"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6150062" y="2003804"/>
            <a:ext cx="2379959"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998756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875620" y="1122363"/>
            <a:ext cx="4665209" cy="2387600"/>
          </a:xfrm>
        </p:spPr>
        <p:txBody>
          <a:bodyPr anchor="b">
            <a:noAutofit/>
          </a:bodyPr>
          <a:lstStyle>
            <a:lvl1pPr algn="l">
              <a:defRPr sz="45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875620" y="3602039"/>
            <a:ext cx="4665208" cy="2247219"/>
          </a:xfrm>
        </p:spPr>
        <p:txBody>
          <a:bodyPr>
            <a:noAutofit/>
          </a:bodyPr>
          <a:lstStyle>
            <a:lvl1pPr marL="0" indent="0" algn="l">
              <a:buNone/>
              <a:defRPr sz="2100">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6198319" y="0"/>
            <a:ext cx="29456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6198321" y="3685939"/>
            <a:ext cx="2945680"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875620"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7671161" y="-1"/>
            <a:ext cx="1472840"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237266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A13C5-DC97-48A6-8C69-E05FDDAA5D51}"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410666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70D18-5931-4026-9088-DDFD184D0A55}"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304502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D72FDC-2C10-4A48-832A-2A985E3FBEBD}" type="datetime1">
              <a:rPr lang="en-US" smtClean="0"/>
              <a:t>3/8/2024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57347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DCD9F4-19B2-488E-BBB0-09BC82373CAB}" type="datetime1">
              <a:rPr lang="en-US" smtClean="0"/>
              <a:t>3/8/2024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242027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0F4AD4-59CA-40FC-8C71-96CD1528772A}" type="datetime1">
              <a:rPr lang="en-US" smtClean="0"/>
              <a:t>3/8/2024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341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808E6-FCBD-4424-A1E7-220C97874A5F}" type="datetime1">
              <a:rPr lang="en-US" smtClean="0"/>
              <a:t>3/8/2024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352162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0D1C0-3B62-4767-B3DA-4BF1580EB858}" type="datetime1">
              <a:rPr lang="en-US" smtClean="0"/>
              <a:t>3/8/2024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37C61B-C2AD-4172-B823-5AD1CFE781E2}" type="slidenum">
              <a:rPr lang="en-US" smtClean="0"/>
              <a:t>‹#›</a:t>
            </a:fld>
            <a:endParaRPr lang="en-US" dirty="0"/>
          </a:p>
        </p:txBody>
      </p:sp>
    </p:spTree>
    <p:extLst>
      <p:ext uri="{BB962C8B-B14F-4D97-AF65-F5344CB8AC3E}">
        <p14:creationId xmlns:p14="http://schemas.microsoft.com/office/powerpoint/2010/main" val="273904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3A95A-96BF-4225-BCEE-CB054A1053E7}" type="datetime1">
              <a:rPr lang="en-US" smtClean="0"/>
              <a:t>3/8/2024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7C61B-C2AD-4172-B823-5AD1CFE781E2}" type="slidenum">
              <a:rPr lang="en-US" smtClean="0"/>
              <a:t>‹#›</a:t>
            </a:fld>
            <a:endParaRPr lang="en-US" dirty="0"/>
          </a:p>
        </p:txBody>
      </p:sp>
    </p:spTree>
    <p:extLst>
      <p:ext uri="{BB962C8B-B14F-4D97-AF65-F5344CB8AC3E}">
        <p14:creationId xmlns:p14="http://schemas.microsoft.com/office/powerpoint/2010/main" val="2724246798"/>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285750" y="381000"/>
            <a:ext cx="85725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285750" y="1825625"/>
            <a:ext cx="85725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285750" y="6356351"/>
            <a:ext cx="2057400" cy="365125"/>
          </a:xfrm>
          <a:prstGeom prst="rect">
            <a:avLst/>
          </a:prstGeom>
        </p:spPr>
        <p:txBody>
          <a:bodyPr vert="horz" lIns="91440" tIns="45720" rIns="91440" bIns="45720" rtlCol="0" anchor="ctr">
            <a:noAutofit/>
          </a:bodyPr>
          <a:lstStyle>
            <a:lvl1pPr algn="l">
              <a:defRPr sz="900">
                <a:solidFill>
                  <a:schemeClr val="tx2"/>
                </a:solidFill>
                <a:latin typeface="+mn-lt"/>
              </a:defRPr>
            </a:lvl1pPr>
          </a:lstStyle>
          <a:p>
            <a:fld id="{FC9A72C8-1C87-42EF-8A11-BF6DFA19ED8B}" type="datetime1">
              <a:rPr lang="en-US" smtClean="0"/>
              <a:t>3/8/2024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6800850" y="6356351"/>
            <a:ext cx="2057400" cy="365125"/>
          </a:xfrm>
          <a:prstGeom prst="rect">
            <a:avLst/>
          </a:prstGeom>
        </p:spPr>
        <p:txBody>
          <a:bodyPr vert="horz" lIns="91440" tIns="45720" rIns="91440" bIns="45720" rtlCol="0" anchor="ctr">
            <a:noAutofit/>
          </a:bodyPr>
          <a:lstStyle>
            <a:lvl1pPr algn="r">
              <a:defRPr sz="9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610631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2.xlsx"/><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1"/>
            <a:ext cx="9144000" cy="2838449"/>
          </a:xfrm>
        </p:spPr>
        <p:txBody>
          <a:bodyPr>
            <a:normAutofit fontScale="90000"/>
          </a:bodyPr>
          <a:lstStyle/>
          <a:p>
            <a:br>
              <a:rPr lang="en-US" sz="5400" dirty="0"/>
            </a:br>
            <a:r>
              <a:rPr lang="en-US" sz="4400" dirty="0">
                <a:latin typeface="Times New Roman" panose="02020603050405020304" pitchFamily="18" charset="0"/>
                <a:cs typeface="Times New Roman" panose="02020603050405020304" pitchFamily="18" charset="0"/>
              </a:rPr>
              <a:t> Palm Valley Academy</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SAC Meeting</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School District Funding</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March 5, 2024</a:t>
            </a:r>
          </a:p>
        </p:txBody>
      </p:sp>
      <p:sp>
        <p:nvSpPr>
          <p:cNvPr id="3" name="Slide Number Placeholder 2">
            <a:extLst>
              <a:ext uri="{FF2B5EF4-FFF2-40B4-BE49-F238E27FC236}">
                <a16:creationId xmlns:a16="http://schemas.microsoft.com/office/drawing/2014/main" id="{0312A741-FE4B-4659-BA16-BFA47377F48B}"/>
              </a:ext>
            </a:extLst>
          </p:cNvPr>
          <p:cNvSpPr>
            <a:spLocks noGrp="1"/>
          </p:cNvSpPr>
          <p:nvPr>
            <p:ph type="sldNum" sz="quarter" idx="12"/>
          </p:nvPr>
        </p:nvSpPr>
        <p:spPr/>
        <p:txBody>
          <a:bodyPr/>
          <a:lstStyle/>
          <a:p>
            <a:fld id="{9037C61B-C2AD-4172-B823-5AD1CFE781E2}" type="slidenum">
              <a:rPr lang="en-US" smtClean="0"/>
              <a:t>1</a:t>
            </a:fld>
            <a:endParaRPr lang="en-US" dirty="0"/>
          </a:p>
        </p:txBody>
      </p:sp>
    </p:spTree>
    <p:extLst>
      <p:ext uri="{BB962C8B-B14F-4D97-AF65-F5344CB8AC3E}">
        <p14:creationId xmlns:p14="http://schemas.microsoft.com/office/powerpoint/2010/main" val="1792594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1"/>
            <a:ext cx="7913916" cy="3189766"/>
          </a:xfrm>
        </p:spPr>
        <p:txBody>
          <a:bodyPr>
            <a:normAutofit/>
          </a:bodyPr>
          <a:lstStyle/>
          <a:p>
            <a:br>
              <a:rPr lang="en-US" sz="4400" dirty="0"/>
            </a:br>
            <a:endParaRPr lang="en-US" sz="4400" dirty="0"/>
          </a:p>
        </p:txBody>
      </p:sp>
      <p:sp>
        <p:nvSpPr>
          <p:cNvPr id="3" name="TextBox 2"/>
          <p:cNvSpPr txBox="1"/>
          <p:nvPr/>
        </p:nvSpPr>
        <p:spPr>
          <a:xfrm>
            <a:off x="1153884" y="152400"/>
            <a:ext cx="6820535" cy="523220"/>
          </a:xfrm>
          <a:prstGeom prst="rect">
            <a:avLst/>
          </a:prstGeom>
          <a:noFill/>
        </p:spPr>
        <p:txBody>
          <a:bodyPr wrap="square" rtlCol="0">
            <a:spAutoFit/>
          </a:bodyPr>
          <a:lstStyle/>
          <a:p>
            <a:pPr marR="0" lvl="2" defTabSz="914400" rtl="0" eaLnBrk="1" fontAlgn="auto" latinLnBrk="0" hangingPunct="1">
              <a:lnSpc>
                <a:spcPct val="100000"/>
              </a:lnSpc>
              <a:spcBef>
                <a:spcPts val="0"/>
              </a:spcBef>
              <a:spcAft>
                <a:spcPts val="0"/>
              </a:spcAft>
              <a:buClrTx/>
              <a:buSzTx/>
              <a:tabLst/>
              <a:defRPr/>
            </a:pPr>
            <a:r>
              <a:rPr kumimoji="0" lang="en-US" sz="2800" b="1" i="0"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F57B092-4654-4C9E-9396-962B6354D7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37C61B-C2AD-4172-B823-5AD1CFE781E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20EFFEB3-365C-7676-70A9-440A43BDB60D}"/>
              </a:ext>
            </a:extLst>
          </p:cNvPr>
          <p:cNvSpPr/>
          <p:nvPr/>
        </p:nvSpPr>
        <p:spPr>
          <a:xfrm>
            <a:off x="-811836" y="2967335"/>
            <a:ext cx="10767691" cy="1015663"/>
          </a:xfrm>
          <a:prstGeom prst="rect">
            <a:avLst/>
          </a:prstGeom>
          <a:noFill/>
        </p:spPr>
        <p:txBody>
          <a:bodyPr wrap="none" lIns="91440" tIns="45720" rIns="91440" bIns="45720">
            <a:spAutoFit/>
            <a:scene3d>
              <a:camera prst="isometricRightUp"/>
              <a:lightRig rig="threePt" dir="t"/>
            </a:scene3d>
          </a:bodyPr>
          <a:lstStyle/>
          <a:p>
            <a:pPr algn="ctr"/>
            <a:r>
              <a:rPr kumimoji="0" lang="en-US" sz="6000" b="1" i="0" u="none" strike="noStrike" kern="1200" cap="none" spc="0" normalizeH="0" baseline="0" noProof="0" dirty="0">
                <a:ln w="13462">
                  <a:solidFill>
                    <a:schemeClr val="bg1"/>
                  </a:solidFill>
                  <a:prstDash val="solid"/>
                </a:ln>
                <a:solidFill>
                  <a:schemeClr val="tx1">
                    <a:lumMod val="85000"/>
                    <a:lumOff val="15000"/>
                  </a:schemeClr>
                </a:solidFill>
                <a:effectLst>
                  <a:outerShdw dist="38100" dir="2700000" algn="bl" rotWithShape="0">
                    <a:schemeClr val="accent5"/>
                  </a:outerShdw>
                </a:effectLst>
                <a:uLnTx/>
                <a:uFillTx/>
                <a:latin typeface="Times New Roman" panose="02020603050405020304" pitchFamily="18" charset="0"/>
                <a:cs typeface="Times New Roman" panose="02020603050405020304" pitchFamily="18" charset="0"/>
              </a:rPr>
              <a:t>St. Johns County Public Schools</a:t>
            </a:r>
            <a:endParaRPr lang="en-US"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769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F9BD576-FB7A-2756-561C-2B3AB9ACAC03}"/>
              </a:ext>
            </a:extLst>
          </p:cNvPr>
          <p:cNvSpPr>
            <a:spLocks noGrp="1"/>
          </p:cNvSpPr>
          <p:nvPr>
            <p:ph type="sldNum" sz="quarter" idx="12"/>
          </p:nvPr>
        </p:nvSpPr>
        <p:spPr/>
        <p:txBody>
          <a:bodyPr/>
          <a:lstStyle/>
          <a:p>
            <a:fld id="{9037C61B-C2AD-4172-B823-5AD1CFE781E2}" type="slidenum">
              <a:rPr lang="en-US" smtClean="0"/>
              <a:t>11</a:t>
            </a:fld>
            <a:endParaRPr lang="en-US" dirty="0"/>
          </a:p>
        </p:txBody>
      </p:sp>
      <p:graphicFrame>
        <p:nvGraphicFramePr>
          <p:cNvPr id="4" name="Object 3">
            <a:extLst>
              <a:ext uri="{FF2B5EF4-FFF2-40B4-BE49-F238E27FC236}">
                <a16:creationId xmlns:a16="http://schemas.microsoft.com/office/drawing/2014/main" id="{1A1FF957-E89E-128A-97B3-735CAEBEFB53}"/>
              </a:ext>
            </a:extLst>
          </p:cNvPr>
          <p:cNvGraphicFramePr>
            <a:graphicFrameLocks noChangeAspect="1"/>
          </p:cNvGraphicFramePr>
          <p:nvPr>
            <p:extLst>
              <p:ext uri="{D42A27DB-BD31-4B8C-83A1-F6EECF244321}">
                <p14:modId xmlns:p14="http://schemas.microsoft.com/office/powerpoint/2010/main" val="2454670938"/>
              </p:ext>
            </p:extLst>
          </p:nvPr>
        </p:nvGraphicFramePr>
        <p:xfrm>
          <a:off x="147638" y="450574"/>
          <a:ext cx="8848725" cy="5905777"/>
        </p:xfrm>
        <a:graphic>
          <a:graphicData uri="http://schemas.openxmlformats.org/presentationml/2006/ole">
            <mc:AlternateContent xmlns:mc="http://schemas.openxmlformats.org/markup-compatibility/2006">
              <mc:Choice xmlns:v="urn:schemas-microsoft-com:vml" Requires="v">
                <p:oleObj name="Worksheet" r:id="rId2" imgW="8848549" imgH="4438764" progId="Excel.Sheet.12">
                  <p:embed/>
                </p:oleObj>
              </mc:Choice>
              <mc:Fallback>
                <p:oleObj name="Worksheet" r:id="rId2" imgW="8848549" imgH="4438764" progId="Excel.Sheet.12">
                  <p:embed/>
                  <p:pic>
                    <p:nvPicPr>
                      <p:cNvPr id="4" name="Object 3">
                        <a:extLst>
                          <a:ext uri="{FF2B5EF4-FFF2-40B4-BE49-F238E27FC236}">
                            <a16:creationId xmlns:a16="http://schemas.microsoft.com/office/drawing/2014/main" id="{1A1FF957-E89E-128A-97B3-735CAEBEFB53}"/>
                          </a:ext>
                        </a:extLst>
                      </p:cNvPr>
                      <p:cNvPicPr/>
                      <p:nvPr/>
                    </p:nvPicPr>
                    <p:blipFill>
                      <a:blip r:embed="rId3"/>
                      <a:stretch>
                        <a:fillRect/>
                      </a:stretch>
                    </p:blipFill>
                    <p:spPr>
                      <a:xfrm>
                        <a:off x="147638" y="450574"/>
                        <a:ext cx="8848725" cy="5905777"/>
                      </a:xfrm>
                      <a:prstGeom prst="rect">
                        <a:avLst/>
                      </a:prstGeom>
                    </p:spPr>
                  </p:pic>
                </p:oleObj>
              </mc:Fallback>
            </mc:AlternateContent>
          </a:graphicData>
        </a:graphic>
      </p:graphicFrame>
    </p:spTree>
    <p:extLst>
      <p:ext uri="{BB962C8B-B14F-4D97-AF65-F5344CB8AC3E}">
        <p14:creationId xmlns:p14="http://schemas.microsoft.com/office/powerpoint/2010/main" val="1644048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DECC6DD-4646-0626-349B-973435965E8B}"/>
              </a:ext>
            </a:extLst>
          </p:cNvPr>
          <p:cNvSpPr>
            <a:spLocks noGrp="1"/>
          </p:cNvSpPr>
          <p:nvPr>
            <p:ph type="sldNum" sz="quarter" idx="12"/>
          </p:nvPr>
        </p:nvSpPr>
        <p:spPr/>
        <p:txBody>
          <a:bodyPr/>
          <a:lstStyle/>
          <a:p>
            <a:fld id="{9037C61B-C2AD-4172-B823-5AD1CFE781E2}" type="slidenum">
              <a:rPr lang="en-US" smtClean="0"/>
              <a:t>12</a:t>
            </a:fld>
            <a:endParaRPr lang="en-US" dirty="0"/>
          </a:p>
        </p:txBody>
      </p:sp>
      <p:graphicFrame>
        <p:nvGraphicFramePr>
          <p:cNvPr id="4" name="Object 3">
            <a:extLst>
              <a:ext uri="{FF2B5EF4-FFF2-40B4-BE49-F238E27FC236}">
                <a16:creationId xmlns:a16="http://schemas.microsoft.com/office/drawing/2014/main" id="{9F24580F-0D7C-CDB3-C9E0-15FF0253B36D}"/>
              </a:ext>
            </a:extLst>
          </p:cNvPr>
          <p:cNvGraphicFramePr>
            <a:graphicFrameLocks noChangeAspect="1"/>
          </p:cNvGraphicFramePr>
          <p:nvPr>
            <p:extLst>
              <p:ext uri="{D42A27DB-BD31-4B8C-83A1-F6EECF244321}">
                <p14:modId xmlns:p14="http://schemas.microsoft.com/office/powerpoint/2010/main" val="3245884737"/>
              </p:ext>
            </p:extLst>
          </p:nvPr>
        </p:nvGraphicFramePr>
        <p:xfrm>
          <a:off x="147637" y="477077"/>
          <a:ext cx="8848725" cy="5879273"/>
        </p:xfrm>
        <a:graphic>
          <a:graphicData uri="http://schemas.openxmlformats.org/presentationml/2006/ole">
            <mc:AlternateContent xmlns:mc="http://schemas.openxmlformats.org/markup-compatibility/2006">
              <mc:Choice xmlns:v="urn:schemas-microsoft-com:vml" Requires="v">
                <p:oleObj name="Worksheet" r:id="rId2" imgW="8848549" imgH="3695643" progId="Excel.Sheet.12">
                  <p:embed/>
                </p:oleObj>
              </mc:Choice>
              <mc:Fallback>
                <p:oleObj name="Worksheet" r:id="rId2" imgW="8848549" imgH="3695643" progId="Excel.Sheet.12">
                  <p:embed/>
                  <p:pic>
                    <p:nvPicPr>
                      <p:cNvPr id="4" name="Object 3">
                        <a:extLst>
                          <a:ext uri="{FF2B5EF4-FFF2-40B4-BE49-F238E27FC236}">
                            <a16:creationId xmlns:a16="http://schemas.microsoft.com/office/drawing/2014/main" id="{9F24580F-0D7C-CDB3-C9E0-15FF0253B36D}"/>
                          </a:ext>
                        </a:extLst>
                      </p:cNvPr>
                      <p:cNvPicPr/>
                      <p:nvPr/>
                    </p:nvPicPr>
                    <p:blipFill>
                      <a:blip r:embed="rId3"/>
                      <a:stretch>
                        <a:fillRect/>
                      </a:stretch>
                    </p:blipFill>
                    <p:spPr>
                      <a:xfrm>
                        <a:off x="147637" y="477077"/>
                        <a:ext cx="8848725" cy="5879273"/>
                      </a:xfrm>
                      <a:prstGeom prst="rect">
                        <a:avLst/>
                      </a:prstGeom>
                    </p:spPr>
                  </p:pic>
                </p:oleObj>
              </mc:Fallback>
            </mc:AlternateContent>
          </a:graphicData>
        </a:graphic>
      </p:graphicFrame>
    </p:spTree>
    <p:extLst>
      <p:ext uri="{BB962C8B-B14F-4D97-AF65-F5344CB8AC3E}">
        <p14:creationId xmlns:p14="http://schemas.microsoft.com/office/powerpoint/2010/main" val="320221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D391EE7-6877-DAF9-7A11-0F7A0762252E}"/>
              </a:ext>
            </a:extLst>
          </p:cNvPr>
          <p:cNvSpPr>
            <a:spLocks noGrp="1"/>
          </p:cNvSpPr>
          <p:nvPr>
            <p:ph type="sldNum" sz="quarter" idx="12"/>
          </p:nvPr>
        </p:nvSpPr>
        <p:spPr/>
        <p:txBody>
          <a:bodyPr/>
          <a:lstStyle/>
          <a:p>
            <a:fld id="{9037C61B-C2AD-4172-B823-5AD1CFE781E2}" type="slidenum">
              <a:rPr lang="en-US" smtClean="0"/>
              <a:t>13</a:t>
            </a:fld>
            <a:endParaRPr lang="en-US" dirty="0"/>
          </a:p>
        </p:txBody>
      </p:sp>
      <p:pic>
        <p:nvPicPr>
          <p:cNvPr id="4" name="Picture 3">
            <a:extLst>
              <a:ext uri="{FF2B5EF4-FFF2-40B4-BE49-F238E27FC236}">
                <a16:creationId xmlns:a16="http://schemas.microsoft.com/office/drawing/2014/main" id="{83FCFF1F-9932-3547-D185-4F15B01741FB}"/>
              </a:ext>
            </a:extLst>
          </p:cNvPr>
          <p:cNvPicPr>
            <a:picLocks noChangeAspect="1"/>
          </p:cNvPicPr>
          <p:nvPr/>
        </p:nvPicPr>
        <p:blipFill>
          <a:blip r:embed="rId2"/>
          <a:stretch>
            <a:fillRect/>
          </a:stretch>
        </p:blipFill>
        <p:spPr>
          <a:xfrm>
            <a:off x="590550" y="971550"/>
            <a:ext cx="7924800" cy="4467225"/>
          </a:xfrm>
          <a:prstGeom prst="rect">
            <a:avLst/>
          </a:prstGeom>
        </p:spPr>
      </p:pic>
    </p:spTree>
    <p:extLst>
      <p:ext uri="{BB962C8B-B14F-4D97-AF65-F5344CB8AC3E}">
        <p14:creationId xmlns:p14="http://schemas.microsoft.com/office/powerpoint/2010/main" val="3163908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0"/>
            <a:ext cx="7913916" cy="5567363"/>
          </a:xfrm>
        </p:spPr>
        <p:txBody>
          <a:bodyPr>
            <a:normAutofit/>
          </a:bodyPr>
          <a:lstStyle/>
          <a:p>
            <a:br>
              <a:rPr lang="en-US" sz="4400" dirty="0"/>
            </a:br>
            <a:endParaRPr lang="en-US" sz="4400" dirty="0"/>
          </a:p>
        </p:txBody>
      </p:sp>
      <p:sp>
        <p:nvSpPr>
          <p:cNvPr id="3" name="Slide Number Placeholder 2">
            <a:extLst>
              <a:ext uri="{FF2B5EF4-FFF2-40B4-BE49-F238E27FC236}">
                <a16:creationId xmlns:a16="http://schemas.microsoft.com/office/drawing/2014/main" id="{306A0781-D518-4950-8940-EF2F5FB18EB9}"/>
              </a:ext>
            </a:extLst>
          </p:cNvPr>
          <p:cNvSpPr>
            <a:spLocks noGrp="1"/>
          </p:cNvSpPr>
          <p:nvPr>
            <p:ph type="sldNum" sz="quarter" idx="12"/>
          </p:nvPr>
        </p:nvSpPr>
        <p:spPr/>
        <p:txBody>
          <a:bodyPr/>
          <a:lstStyle/>
          <a:p>
            <a:fld id="{9037C61B-C2AD-4172-B823-5AD1CFE781E2}" type="slidenum">
              <a:rPr lang="en-US" smtClean="0"/>
              <a:t>14</a:t>
            </a:fld>
            <a:endParaRPr lang="en-US" dirty="0"/>
          </a:p>
        </p:txBody>
      </p:sp>
      <p:pic>
        <p:nvPicPr>
          <p:cNvPr id="5" name="Picture 4">
            <a:extLst>
              <a:ext uri="{FF2B5EF4-FFF2-40B4-BE49-F238E27FC236}">
                <a16:creationId xmlns:a16="http://schemas.microsoft.com/office/drawing/2014/main" id="{B3CA9F39-DE8A-2313-0A6A-E2386E58A885}"/>
              </a:ext>
            </a:extLst>
          </p:cNvPr>
          <p:cNvPicPr>
            <a:picLocks noChangeAspect="1"/>
          </p:cNvPicPr>
          <p:nvPr/>
        </p:nvPicPr>
        <p:blipFill>
          <a:blip r:embed="rId3"/>
          <a:stretch>
            <a:fillRect/>
          </a:stretch>
        </p:blipFill>
        <p:spPr>
          <a:xfrm>
            <a:off x="804862" y="1104900"/>
            <a:ext cx="7534275" cy="4702011"/>
          </a:xfrm>
          <a:prstGeom prst="rect">
            <a:avLst/>
          </a:prstGeom>
        </p:spPr>
      </p:pic>
    </p:spTree>
    <p:extLst>
      <p:ext uri="{BB962C8B-B14F-4D97-AF65-F5344CB8AC3E}">
        <p14:creationId xmlns:p14="http://schemas.microsoft.com/office/powerpoint/2010/main" val="528544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7ADED1-2345-1919-5AF4-3BCF55995FFC}"/>
              </a:ext>
            </a:extLst>
          </p:cNvPr>
          <p:cNvSpPr>
            <a:spLocks noGrp="1"/>
          </p:cNvSpPr>
          <p:nvPr>
            <p:ph type="sldNum" sz="quarter" idx="12"/>
          </p:nvPr>
        </p:nvSpPr>
        <p:spPr/>
        <p:txBody>
          <a:bodyPr/>
          <a:lstStyle/>
          <a:p>
            <a:fld id="{9037C61B-C2AD-4172-B823-5AD1CFE781E2}" type="slidenum">
              <a:rPr lang="en-US" smtClean="0"/>
              <a:t>15</a:t>
            </a:fld>
            <a:endParaRPr lang="en-US" dirty="0"/>
          </a:p>
        </p:txBody>
      </p:sp>
      <p:graphicFrame>
        <p:nvGraphicFramePr>
          <p:cNvPr id="4" name="Object 3">
            <a:extLst>
              <a:ext uri="{FF2B5EF4-FFF2-40B4-BE49-F238E27FC236}">
                <a16:creationId xmlns:a16="http://schemas.microsoft.com/office/drawing/2014/main" id="{3BED6BBF-25CE-F592-FE44-43BC1D4BDC7C}"/>
              </a:ext>
            </a:extLst>
          </p:cNvPr>
          <p:cNvGraphicFramePr>
            <a:graphicFrameLocks noChangeAspect="1"/>
          </p:cNvGraphicFramePr>
          <p:nvPr>
            <p:extLst>
              <p:ext uri="{D42A27DB-BD31-4B8C-83A1-F6EECF244321}">
                <p14:modId xmlns:p14="http://schemas.microsoft.com/office/powerpoint/2010/main" val="2478762767"/>
              </p:ext>
            </p:extLst>
          </p:nvPr>
        </p:nvGraphicFramePr>
        <p:xfrm>
          <a:off x="223837" y="344556"/>
          <a:ext cx="8696325" cy="5751444"/>
        </p:xfrm>
        <a:graphic>
          <a:graphicData uri="http://schemas.openxmlformats.org/presentationml/2006/ole">
            <mc:AlternateContent xmlns:mc="http://schemas.openxmlformats.org/markup-compatibility/2006">
              <mc:Choice xmlns:v="urn:schemas-microsoft-com:vml" Requires="v">
                <p:oleObj name="Worksheet" r:id="rId2" imgW="8696405" imgH="4086396" progId="Excel.Sheet.12">
                  <p:embed/>
                </p:oleObj>
              </mc:Choice>
              <mc:Fallback>
                <p:oleObj name="Worksheet" r:id="rId2" imgW="8696405" imgH="4086396" progId="Excel.Sheet.12">
                  <p:embed/>
                  <p:pic>
                    <p:nvPicPr>
                      <p:cNvPr id="4" name="Object 3">
                        <a:extLst>
                          <a:ext uri="{FF2B5EF4-FFF2-40B4-BE49-F238E27FC236}">
                            <a16:creationId xmlns:a16="http://schemas.microsoft.com/office/drawing/2014/main" id="{3BED6BBF-25CE-F592-FE44-43BC1D4BDC7C}"/>
                          </a:ext>
                        </a:extLst>
                      </p:cNvPr>
                      <p:cNvPicPr/>
                      <p:nvPr/>
                    </p:nvPicPr>
                    <p:blipFill>
                      <a:blip r:embed="rId3"/>
                      <a:stretch>
                        <a:fillRect/>
                      </a:stretch>
                    </p:blipFill>
                    <p:spPr>
                      <a:xfrm>
                        <a:off x="223837" y="344556"/>
                        <a:ext cx="8696325" cy="5751444"/>
                      </a:xfrm>
                      <a:prstGeom prst="rect">
                        <a:avLst/>
                      </a:prstGeom>
                    </p:spPr>
                  </p:pic>
                </p:oleObj>
              </mc:Fallback>
            </mc:AlternateContent>
          </a:graphicData>
        </a:graphic>
      </p:graphicFrame>
    </p:spTree>
    <p:extLst>
      <p:ext uri="{BB962C8B-B14F-4D97-AF65-F5344CB8AC3E}">
        <p14:creationId xmlns:p14="http://schemas.microsoft.com/office/powerpoint/2010/main" val="1599392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352822"/>
            <a:ext cx="68580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Overall Financial Condition</a:t>
            </a:r>
          </a:p>
        </p:txBody>
      </p:sp>
      <p:graphicFrame>
        <p:nvGraphicFramePr>
          <p:cNvPr id="5" name="Content Placeholder 6"/>
          <p:cNvGraphicFramePr>
            <a:graphicFrameLocks/>
          </p:cNvGraphicFramePr>
          <p:nvPr/>
        </p:nvGraphicFramePr>
        <p:xfrm>
          <a:off x="220098" y="914400"/>
          <a:ext cx="8703803" cy="5253604"/>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A4F9D5EE-9792-4C48-B123-43798CC01CB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37C61B-C2AD-4172-B823-5AD1CFE781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67465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22DE856-5A93-0E4C-B3F9-6B20A74D57A8}"/>
              </a:ext>
            </a:extLst>
          </p:cNvPr>
          <p:cNvSpPr>
            <a:spLocks noGrp="1"/>
          </p:cNvSpPr>
          <p:nvPr>
            <p:ph type="sldNum" sz="quarter" idx="12"/>
          </p:nvPr>
        </p:nvSpPr>
        <p:spPr/>
        <p:txBody>
          <a:bodyPr/>
          <a:lstStyle/>
          <a:p>
            <a:fld id="{9037C61B-C2AD-4172-B823-5AD1CFE781E2}" type="slidenum">
              <a:rPr lang="en-US" smtClean="0"/>
              <a:t>17</a:t>
            </a:fld>
            <a:endParaRPr lang="en-US" dirty="0"/>
          </a:p>
        </p:txBody>
      </p:sp>
      <p:pic>
        <p:nvPicPr>
          <p:cNvPr id="4" name="Picture 3">
            <a:extLst>
              <a:ext uri="{FF2B5EF4-FFF2-40B4-BE49-F238E27FC236}">
                <a16:creationId xmlns:a16="http://schemas.microsoft.com/office/drawing/2014/main" id="{35F9C0FE-B143-5090-2A5B-34EBAB4FE88E}"/>
              </a:ext>
            </a:extLst>
          </p:cNvPr>
          <p:cNvPicPr>
            <a:picLocks noChangeAspect="1"/>
          </p:cNvPicPr>
          <p:nvPr/>
        </p:nvPicPr>
        <p:blipFill>
          <a:blip r:embed="rId3"/>
          <a:stretch>
            <a:fillRect/>
          </a:stretch>
        </p:blipFill>
        <p:spPr>
          <a:xfrm>
            <a:off x="0" y="657225"/>
            <a:ext cx="9144000" cy="5699125"/>
          </a:xfrm>
          <a:prstGeom prst="rect">
            <a:avLst/>
          </a:prstGeom>
        </p:spPr>
      </p:pic>
    </p:spTree>
    <p:extLst>
      <p:ext uri="{BB962C8B-B14F-4D97-AF65-F5344CB8AC3E}">
        <p14:creationId xmlns:p14="http://schemas.microsoft.com/office/powerpoint/2010/main" val="206537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182335" y="1668918"/>
          <a:ext cx="4412525" cy="389977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182335" y="343355"/>
            <a:ext cx="8779330" cy="1325563"/>
          </a:xfrm>
          <a:ln w="63500" cmpd="dbl">
            <a:noFill/>
          </a:ln>
        </p:spPr>
        <p:txBody>
          <a:bodyPr/>
          <a:lstStyle/>
          <a:p>
            <a:pPr algn="ctr"/>
            <a:r>
              <a:rPr lang="en-US" b="1" u="sng" dirty="0">
                <a:latin typeface="Times New Roman" panose="02020603050405020304" pitchFamily="18" charset="0"/>
                <a:cs typeface="Times New Roman" panose="02020603050405020304" pitchFamily="18" charset="0"/>
              </a:rPr>
              <a:t>State Education Funding Trends</a:t>
            </a:r>
          </a:p>
        </p:txBody>
      </p:sp>
      <p:graphicFrame>
        <p:nvGraphicFramePr>
          <p:cNvPr id="9" name="Chart 8">
            <a:extLst>
              <a:ext uri="{FF2B5EF4-FFF2-40B4-BE49-F238E27FC236}">
                <a16:creationId xmlns:a16="http://schemas.microsoft.com/office/drawing/2014/main" id="{DC154664-B01E-45D7-9D06-CF0E261890A4}"/>
              </a:ext>
            </a:extLst>
          </p:cNvPr>
          <p:cNvGraphicFramePr>
            <a:graphicFrameLocks/>
          </p:cNvGraphicFramePr>
          <p:nvPr/>
        </p:nvGraphicFramePr>
        <p:xfrm>
          <a:off x="4763859" y="1668918"/>
          <a:ext cx="4197806" cy="3899777"/>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F6450922-6C68-417E-B73D-CC2FD490A47F}"/>
              </a:ext>
            </a:extLst>
          </p:cNvPr>
          <p:cNvSpPr>
            <a:spLocks noGrp="1"/>
          </p:cNvSpPr>
          <p:nvPr>
            <p:ph type="sldNum" sz="quarter" idx="12"/>
          </p:nvPr>
        </p:nvSpPr>
        <p:spPr/>
        <p:txBody>
          <a:bodyPr/>
          <a:lstStyle/>
          <a:p>
            <a:fld id="{9037C61B-C2AD-4172-B823-5AD1CFE781E2}" type="slidenum">
              <a:rPr lang="en-US" smtClean="0"/>
              <a:t>18</a:t>
            </a:fld>
            <a:endParaRPr lang="en-US" dirty="0"/>
          </a:p>
        </p:txBody>
      </p:sp>
    </p:spTree>
    <p:extLst>
      <p:ext uri="{BB962C8B-B14F-4D97-AF65-F5344CB8AC3E}">
        <p14:creationId xmlns:p14="http://schemas.microsoft.com/office/powerpoint/2010/main" val="1249162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0"/>
            <a:ext cx="7913916" cy="5567363"/>
          </a:xfrm>
        </p:spPr>
        <p:txBody>
          <a:bodyPr>
            <a:normAutofit/>
          </a:bodyPr>
          <a:lstStyle/>
          <a:p>
            <a:br>
              <a:rPr lang="en-US" sz="4400" dirty="0"/>
            </a:br>
            <a:endParaRPr lang="en-US" sz="4400" dirty="0"/>
          </a:p>
        </p:txBody>
      </p:sp>
      <p:sp>
        <p:nvSpPr>
          <p:cNvPr id="4" name="TextBox 3"/>
          <p:cNvSpPr txBox="1"/>
          <p:nvPr/>
        </p:nvSpPr>
        <p:spPr>
          <a:xfrm>
            <a:off x="1417320" y="1965960"/>
            <a:ext cx="6842760" cy="378565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Questions/Discussion</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Other topics</a:t>
            </a:r>
          </a:p>
          <a:p>
            <a:pPr algn="ctr"/>
            <a:r>
              <a:rPr lang="en-US" sz="4000" dirty="0">
                <a:latin typeface="Times New Roman" panose="02020603050405020304" pitchFamily="18" charset="0"/>
                <a:cs typeface="Times New Roman" panose="02020603050405020304" pitchFamily="18" charset="0"/>
              </a:rPr>
              <a:t> </a:t>
            </a:r>
          </a:p>
          <a:p>
            <a:endParaRPr lang="en-US" sz="4000" dirty="0">
              <a:latin typeface="Times New Roman" panose="02020603050405020304" pitchFamily="18" charset="0"/>
              <a:cs typeface="Times New Roman" panose="02020603050405020304" pitchFamily="18" charset="0"/>
            </a:endParaRPr>
          </a:p>
          <a:p>
            <a:pPr algn="ctr"/>
            <a:endParaRPr lang="en-US" sz="40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06A0781-D518-4950-8940-EF2F5FB18EB9}"/>
              </a:ext>
            </a:extLst>
          </p:cNvPr>
          <p:cNvSpPr>
            <a:spLocks noGrp="1"/>
          </p:cNvSpPr>
          <p:nvPr>
            <p:ph type="sldNum" sz="quarter" idx="12"/>
          </p:nvPr>
        </p:nvSpPr>
        <p:spPr/>
        <p:txBody>
          <a:bodyPr/>
          <a:lstStyle/>
          <a:p>
            <a:fld id="{9037C61B-C2AD-4172-B823-5AD1CFE781E2}" type="slidenum">
              <a:rPr lang="en-US" smtClean="0"/>
              <a:t>19</a:t>
            </a:fld>
            <a:endParaRPr lang="en-US" dirty="0"/>
          </a:p>
        </p:txBody>
      </p:sp>
    </p:spTree>
    <p:extLst>
      <p:ext uri="{BB962C8B-B14F-4D97-AF65-F5344CB8AC3E}">
        <p14:creationId xmlns:p14="http://schemas.microsoft.com/office/powerpoint/2010/main" val="33421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0"/>
            <a:ext cx="7913916" cy="5567363"/>
          </a:xfrm>
        </p:spPr>
        <p:txBody>
          <a:bodyPr>
            <a:normAutofit/>
          </a:bodyPr>
          <a:lstStyle/>
          <a:p>
            <a:br>
              <a:rPr lang="en-US" sz="4400" dirty="0"/>
            </a:br>
            <a:endParaRPr lang="en-US" sz="4400" dirty="0"/>
          </a:p>
        </p:txBody>
      </p:sp>
      <p:sp>
        <p:nvSpPr>
          <p:cNvPr id="3" name="TextBox 2"/>
          <p:cNvSpPr txBox="1"/>
          <p:nvPr/>
        </p:nvSpPr>
        <p:spPr>
          <a:xfrm>
            <a:off x="244930" y="1097280"/>
            <a:ext cx="8621484" cy="3724096"/>
          </a:xfrm>
          <a:prstGeom prst="rect">
            <a:avLst/>
          </a:prstGeom>
          <a:noFill/>
        </p:spPr>
        <p:txBody>
          <a:bodyPr wrap="square" rtlCol="0">
            <a:spAutoFit/>
          </a:bodyPr>
          <a:lstStyle/>
          <a:p>
            <a:pPr algn="ctr"/>
            <a:r>
              <a:rPr lang="en-US" sz="3200" b="1" u="sng" dirty="0">
                <a:latin typeface="Times New Roman" panose="02020603050405020304" pitchFamily="18" charset="0"/>
                <a:cs typeface="Times New Roman" panose="02020603050405020304" pitchFamily="18" charset="0"/>
              </a:rPr>
              <a:t>AGENDA</a:t>
            </a:r>
          </a:p>
          <a:p>
            <a:pPr algn="ctr"/>
            <a:endParaRPr lang="en-US" sz="3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2023 Legislative Session (highlights and impacts)</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2023-2024 Final Conference Report</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2023-2024 Budget Challenges</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Overall Financial Condition</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Questions &amp; Answers</a:t>
            </a:r>
          </a:p>
          <a:p>
            <a:pPr marL="914400" lvl="1" indent="-457200">
              <a:buFont typeface="Arial" panose="020B0604020202020204" pitchFamily="34" charset="0"/>
              <a:buChar char="•"/>
            </a:pPr>
            <a:endParaRPr lang="en-US" sz="3200" dirty="0"/>
          </a:p>
        </p:txBody>
      </p:sp>
      <p:sp>
        <p:nvSpPr>
          <p:cNvPr id="4" name="Slide Number Placeholder 3">
            <a:extLst>
              <a:ext uri="{FF2B5EF4-FFF2-40B4-BE49-F238E27FC236}">
                <a16:creationId xmlns:a16="http://schemas.microsoft.com/office/drawing/2014/main" id="{5B42017F-7034-4795-B9B8-7B1D8FAA5B62}"/>
              </a:ext>
            </a:extLst>
          </p:cNvPr>
          <p:cNvSpPr>
            <a:spLocks noGrp="1"/>
          </p:cNvSpPr>
          <p:nvPr>
            <p:ph type="sldNum" sz="quarter" idx="12"/>
          </p:nvPr>
        </p:nvSpPr>
        <p:spPr/>
        <p:txBody>
          <a:bodyPr/>
          <a:lstStyle/>
          <a:p>
            <a:fld id="{9037C61B-C2AD-4172-B823-5AD1CFE781E2}" type="slidenum">
              <a:rPr lang="en-US" smtClean="0"/>
              <a:t>2</a:t>
            </a:fld>
            <a:endParaRPr lang="en-US" dirty="0"/>
          </a:p>
        </p:txBody>
      </p:sp>
    </p:spTree>
    <p:extLst>
      <p:ext uri="{BB962C8B-B14F-4D97-AF65-F5344CB8AC3E}">
        <p14:creationId xmlns:p14="http://schemas.microsoft.com/office/powerpoint/2010/main" val="113693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1"/>
            <a:ext cx="7913916" cy="3189766"/>
          </a:xfrm>
        </p:spPr>
        <p:txBody>
          <a:bodyPr>
            <a:normAutofit/>
          </a:bodyPr>
          <a:lstStyle/>
          <a:p>
            <a:br>
              <a:rPr lang="en-US" sz="4400" dirty="0"/>
            </a:br>
            <a:endParaRPr lang="en-US" sz="4400" dirty="0"/>
          </a:p>
        </p:txBody>
      </p:sp>
      <p:sp>
        <p:nvSpPr>
          <p:cNvPr id="3" name="TextBox 2"/>
          <p:cNvSpPr txBox="1"/>
          <p:nvPr/>
        </p:nvSpPr>
        <p:spPr>
          <a:xfrm>
            <a:off x="1153884" y="152400"/>
            <a:ext cx="6820535" cy="523220"/>
          </a:xfrm>
          <a:prstGeom prst="rect">
            <a:avLst/>
          </a:prstGeom>
          <a:noFill/>
        </p:spPr>
        <p:txBody>
          <a:bodyPr wrap="square" rtlCol="0">
            <a:spAutoFit/>
          </a:bodyPr>
          <a:lstStyle/>
          <a:p>
            <a:pPr marR="0" lvl="2" defTabSz="914400" rtl="0" eaLnBrk="1" fontAlgn="auto" latinLnBrk="0" hangingPunct="1">
              <a:lnSpc>
                <a:spcPct val="100000"/>
              </a:lnSpc>
              <a:spcBef>
                <a:spcPts val="0"/>
              </a:spcBef>
              <a:spcAft>
                <a:spcPts val="0"/>
              </a:spcAft>
              <a:buClrTx/>
              <a:buSzTx/>
              <a:tabLst/>
              <a:defRPr/>
            </a:pPr>
            <a:r>
              <a:rPr kumimoji="0" lang="en-US" sz="2800" b="1" i="0"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F57B092-4654-4C9E-9396-962B6354D7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37C61B-C2AD-4172-B823-5AD1CFE781E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20EFFEB3-365C-7676-70A9-440A43BDB60D}"/>
              </a:ext>
            </a:extLst>
          </p:cNvPr>
          <p:cNvSpPr/>
          <p:nvPr/>
        </p:nvSpPr>
        <p:spPr>
          <a:xfrm>
            <a:off x="-745314" y="2967335"/>
            <a:ext cx="10634643" cy="2492990"/>
          </a:xfrm>
          <a:prstGeom prst="rect">
            <a:avLst/>
          </a:prstGeom>
          <a:noFill/>
        </p:spPr>
        <p:txBody>
          <a:bodyPr wrap="none" lIns="91440" tIns="45720" rIns="91440" bIns="45720">
            <a:spAutoFit/>
            <a:scene3d>
              <a:camera prst="isometricRightUp"/>
              <a:lightRig rig="threePt" dir="t"/>
            </a:scene3d>
          </a:bodyPr>
          <a:lstStyle/>
          <a:p>
            <a:pPr algn="ctr"/>
            <a:r>
              <a:rPr lang="en-US"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Florida School District Funding</a:t>
            </a:r>
            <a:endParaRPr kumimoji="0" lang="en-US" sz="6000" b="1" i="0" u="none" strike="noStrike" kern="1200" cap="none" spc="0" normalizeH="0" baseline="0" noProof="0" dirty="0">
              <a:ln w="13462">
                <a:solidFill>
                  <a:schemeClr val="bg1"/>
                </a:solidFill>
                <a:prstDash val="solid"/>
              </a:ln>
              <a:solidFill>
                <a:schemeClr val="tx1">
                  <a:lumMod val="85000"/>
                  <a:lumOff val="15000"/>
                </a:schemeClr>
              </a:solidFill>
              <a:effectLst>
                <a:outerShdw dist="38100" dir="2700000" algn="bl" rotWithShape="0">
                  <a:schemeClr val="accent5"/>
                </a:outerShdw>
              </a:effectLst>
              <a:uLnTx/>
              <a:uFillTx/>
              <a:latin typeface="Times New Roman" panose="02020603050405020304" pitchFamily="18" charset="0"/>
              <a:cs typeface="Times New Roman" panose="02020603050405020304" pitchFamily="18" charset="0"/>
            </a:endParaRPr>
          </a:p>
          <a:p>
            <a:pPr algn="ctr"/>
            <a:endParaRPr lang="en-US"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22786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F6B2-DA7A-2891-1AA8-2F910864DA41}"/>
              </a:ext>
            </a:extLst>
          </p:cNvPr>
          <p:cNvSpPr>
            <a:spLocks noGrp="1"/>
          </p:cNvSpPr>
          <p:nvPr>
            <p:ph type="title"/>
          </p:nvPr>
        </p:nvSpPr>
        <p:spPr>
          <a:xfrm>
            <a:off x="628650" y="365126"/>
            <a:ext cx="7886700" cy="5756274"/>
          </a:xfrm>
        </p:spPr>
        <p:txBody>
          <a:bodyPr>
            <a:normAutofit/>
          </a:bodyPr>
          <a:lstStyle/>
          <a:p>
            <a:r>
              <a:rPr lang="en-US" dirty="0">
                <a:latin typeface="Times New Roman" panose="02020603050405020304" pitchFamily="18" charset="0"/>
                <a:cs typeface="Times New Roman" panose="02020603050405020304" pitchFamily="18" charset="0"/>
              </a:rPr>
              <a:t>Where are the dollars budgeted?  </a:t>
            </a:r>
            <a:br>
              <a:rPr lang="en-US" dirty="0">
                <a:latin typeface="Times New Roman" panose="02020603050405020304" pitchFamily="18" charset="0"/>
                <a:cs typeface="Times New Roman" panose="02020603050405020304" pitchFamily="18" charset="0"/>
              </a:rPr>
            </a:br>
            <a:br>
              <a:rPr lang="en-US" dirty="0"/>
            </a:br>
            <a:br>
              <a:rPr lang="en-US" dirty="0"/>
            </a:br>
            <a:br>
              <a:rPr lang="en-US" dirty="0"/>
            </a:br>
            <a:br>
              <a:rPr lang="en-US" dirty="0"/>
            </a:br>
            <a:br>
              <a:rPr lang="en-US" dirty="0"/>
            </a:br>
            <a:br>
              <a:rPr lang="en-US" dirty="0"/>
            </a:br>
            <a:endParaRPr lang="en-US" dirty="0"/>
          </a:p>
        </p:txBody>
      </p:sp>
      <p:sp>
        <p:nvSpPr>
          <p:cNvPr id="3" name="Slide Number Placeholder 2">
            <a:extLst>
              <a:ext uri="{FF2B5EF4-FFF2-40B4-BE49-F238E27FC236}">
                <a16:creationId xmlns:a16="http://schemas.microsoft.com/office/drawing/2014/main" id="{3CD2E8EB-2246-06AD-CB4E-EBAB499B2FAE}"/>
              </a:ext>
            </a:extLst>
          </p:cNvPr>
          <p:cNvSpPr>
            <a:spLocks noGrp="1"/>
          </p:cNvSpPr>
          <p:nvPr>
            <p:ph type="sldNum" sz="quarter" idx="12"/>
          </p:nvPr>
        </p:nvSpPr>
        <p:spPr/>
        <p:txBody>
          <a:bodyPr/>
          <a:lstStyle/>
          <a:p>
            <a:fld id="{9037C61B-C2AD-4172-B823-5AD1CFE781E2}" type="slidenum">
              <a:rPr lang="en-US" smtClean="0"/>
              <a:t>4</a:t>
            </a:fld>
            <a:endParaRPr lang="en-US" dirty="0"/>
          </a:p>
        </p:txBody>
      </p:sp>
      <p:sp>
        <p:nvSpPr>
          <p:cNvPr id="5" name="Rectangle 4">
            <a:extLst>
              <a:ext uri="{FF2B5EF4-FFF2-40B4-BE49-F238E27FC236}">
                <a16:creationId xmlns:a16="http://schemas.microsoft.com/office/drawing/2014/main" id="{EF9DF341-99BF-E21C-F9B2-0D7964EBEEC5}"/>
              </a:ext>
            </a:extLst>
          </p:cNvPr>
          <p:cNvSpPr/>
          <p:nvPr/>
        </p:nvSpPr>
        <p:spPr>
          <a:xfrm>
            <a:off x="939800" y="3892554"/>
            <a:ext cx="6858000" cy="8953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Capital Outlay</a:t>
            </a:r>
          </a:p>
        </p:txBody>
      </p:sp>
      <p:sp>
        <p:nvSpPr>
          <p:cNvPr id="6" name="Rectangle 5">
            <a:extLst>
              <a:ext uri="{FF2B5EF4-FFF2-40B4-BE49-F238E27FC236}">
                <a16:creationId xmlns:a16="http://schemas.microsoft.com/office/drawing/2014/main" id="{635A2A5A-EF83-3295-3C41-179AF68D8935}"/>
              </a:ext>
            </a:extLst>
          </p:cNvPr>
          <p:cNvSpPr/>
          <p:nvPr/>
        </p:nvSpPr>
        <p:spPr>
          <a:xfrm>
            <a:off x="939800" y="5035550"/>
            <a:ext cx="6858000" cy="895348"/>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3200" dirty="0">
                <a:ln w="0"/>
                <a:solidFill>
                  <a:schemeClr val="tx1"/>
                </a:solidFill>
                <a:latin typeface="Times New Roman" panose="02020603050405020304" pitchFamily="18" charset="0"/>
                <a:cs typeface="Times New Roman" panose="02020603050405020304" pitchFamily="18" charset="0"/>
              </a:rPr>
              <a:t>Debt Service</a:t>
            </a:r>
          </a:p>
        </p:txBody>
      </p:sp>
      <p:sp>
        <p:nvSpPr>
          <p:cNvPr id="7" name="Rectangle 6">
            <a:extLst>
              <a:ext uri="{FF2B5EF4-FFF2-40B4-BE49-F238E27FC236}">
                <a16:creationId xmlns:a16="http://schemas.microsoft.com/office/drawing/2014/main" id="{51A3ABDA-FF2D-87D2-4B31-6D8F02255557}"/>
              </a:ext>
            </a:extLst>
          </p:cNvPr>
          <p:cNvSpPr/>
          <p:nvPr/>
        </p:nvSpPr>
        <p:spPr>
          <a:xfrm>
            <a:off x="939800" y="1752600"/>
            <a:ext cx="6858000" cy="89534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3200" dirty="0">
                <a:solidFill>
                  <a:schemeClr val="tx1"/>
                </a:solidFill>
                <a:latin typeface="Times New Roman" panose="02020603050405020304" pitchFamily="18" charset="0"/>
                <a:cs typeface="Times New Roman" panose="02020603050405020304" pitchFamily="18" charset="0"/>
              </a:rPr>
              <a:t>General Operating</a:t>
            </a:r>
          </a:p>
        </p:txBody>
      </p:sp>
      <p:sp>
        <p:nvSpPr>
          <p:cNvPr id="8" name="Rectangle 7">
            <a:extLst>
              <a:ext uri="{FF2B5EF4-FFF2-40B4-BE49-F238E27FC236}">
                <a16:creationId xmlns:a16="http://schemas.microsoft.com/office/drawing/2014/main" id="{DAC07636-84C4-046F-512C-F0F7645C489C}"/>
              </a:ext>
            </a:extLst>
          </p:cNvPr>
          <p:cNvSpPr/>
          <p:nvPr/>
        </p:nvSpPr>
        <p:spPr>
          <a:xfrm>
            <a:off x="939800" y="2774952"/>
            <a:ext cx="6858000" cy="89534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3200" dirty="0">
                <a:ln w="0"/>
                <a:solidFill>
                  <a:schemeClr val="tx1"/>
                </a:solidFill>
                <a:latin typeface="Times New Roman" panose="02020603050405020304" pitchFamily="18" charset="0"/>
                <a:cs typeface="Times New Roman" panose="02020603050405020304" pitchFamily="18" charset="0"/>
              </a:rPr>
              <a:t>Federal Revenue &amp; Food Service</a:t>
            </a:r>
          </a:p>
        </p:txBody>
      </p:sp>
    </p:spTree>
    <p:extLst>
      <p:ext uri="{BB962C8B-B14F-4D97-AF65-F5344CB8AC3E}">
        <p14:creationId xmlns:p14="http://schemas.microsoft.com/office/powerpoint/2010/main" val="304315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0"/>
            <a:ext cx="7913916" cy="5567363"/>
          </a:xfrm>
        </p:spPr>
        <p:txBody>
          <a:bodyPr>
            <a:normAutofit/>
          </a:bodyPr>
          <a:lstStyle/>
          <a:p>
            <a:br>
              <a:rPr lang="en-US" sz="4400" dirty="0"/>
            </a:br>
            <a:endParaRPr lang="en-US" sz="4400" dirty="0"/>
          </a:p>
        </p:txBody>
      </p:sp>
      <p:sp>
        <p:nvSpPr>
          <p:cNvPr id="3" name="TextBox 2"/>
          <p:cNvSpPr txBox="1"/>
          <p:nvPr/>
        </p:nvSpPr>
        <p:spPr>
          <a:xfrm>
            <a:off x="82876" y="846726"/>
            <a:ext cx="8945592" cy="1631216"/>
          </a:xfrm>
          <a:prstGeom prst="rect">
            <a:avLst/>
          </a:prstGeom>
          <a:noFill/>
        </p:spPr>
        <p:txBody>
          <a:bodyPr wrap="square" rtlCol="0">
            <a:spAutoFit/>
          </a:bodyPr>
          <a:lstStyle/>
          <a:p>
            <a:pPr algn="ctr"/>
            <a:r>
              <a:rPr lang="en-US" sz="2800" b="1" u="sng" dirty="0">
                <a:latin typeface="Times New Roman" panose="02020603050405020304" pitchFamily="18" charset="0"/>
                <a:cs typeface="Times New Roman" panose="02020603050405020304" pitchFamily="18" charset="0"/>
              </a:rPr>
              <a:t>2023 Legislative Session </a:t>
            </a:r>
            <a:r>
              <a:rPr lang="en-US" sz="2800" b="1" i="1" u="sng" dirty="0">
                <a:highlight>
                  <a:srgbClr val="FFFF00"/>
                </a:highlight>
                <a:latin typeface="Times New Roman" panose="02020603050405020304" pitchFamily="18" charset="0"/>
                <a:cs typeface="Times New Roman" panose="02020603050405020304" pitchFamily="18" charset="0"/>
              </a:rPr>
              <a:t>Statewide</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endParaRPr lang="en-US" sz="2400" dirty="0"/>
          </a:p>
          <a:p>
            <a:endParaRPr lang="en-US" sz="2400" b="1" u="sng" dirty="0"/>
          </a:p>
        </p:txBody>
      </p:sp>
      <p:graphicFrame>
        <p:nvGraphicFramePr>
          <p:cNvPr id="6" name="Table 5"/>
          <p:cNvGraphicFramePr>
            <a:graphicFrameLocks noGrp="1"/>
          </p:cNvGraphicFramePr>
          <p:nvPr>
            <p:extLst>
              <p:ext uri="{D42A27DB-BD31-4B8C-83A1-F6EECF244321}">
                <p14:modId xmlns:p14="http://schemas.microsoft.com/office/powerpoint/2010/main" val="1464454817"/>
              </p:ext>
            </p:extLst>
          </p:nvPr>
        </p:nvGraphicFramePr>
        <p:xfrm>
          <a:off x="263706" y="1581607"/>
          <a:ext cx="8375652" cy="4533808"/>
        </p:xfrm>
        <a:graphic>
          <a:graphicData uri="http://schemas.openxmlformats.org/drawingml/2006/table">
            <a:tbl>
              <a:tblPr firstRow="1" bandRow="1">
                <a:tableStyleId>{073A0DAA-6AF3-43AB-8588-CEC1D06C72B9}</a:tableStyleId>
              </a:tblPr>
              <a:tblGrid>
                <a:gridCol w="2651763">
                  <a:extLst>
                    <a:ext uri="{9D8B030D-6E8A-4147-A177-3AD203B41FA5}">
                      <a16:colId xmlns:a16="http://schemas.microsoft.com/office/drawing/2014/main" val="20000"/>
                    </a:ext>
                  </a:extLst>
                </a:gridCol>
                <a:gridCol w="1336020">
                  <a:extLst>
                    <a:ext uri="{9D8B030D-6E8A-4147-A177-3AD203B41FA5}">
                      <a16:colId xmlns:a16="http://schemas.microsoft.com/office/drawing/2014/main" val="20001"/>
                    </a:ext>
                  </a:extLst>
                </a:gridCol>
                <a:gridCol w="1809056">
                  <a:extLst>
                    <a:ext uri="{9D8B030D-6E8A-4147-A177-3AD203B41FA5}">
                      <a16:colId xmlns:a16="http://schemas.microsoft.com/office/drawing/2014/main" val="20003"/>
                    </a:ext>
                  </a:extLst>
                </a:gridCol>
                <a:gridCol w="2578813">
                  <a:extLst>
                    <a:ext uri="{9D8B030D-6E8A-4147-A177-3AD203B41FA5}">
                      <a16:colId xmlns:a16="http://schemas.microsoft.com/office/drawing/2014/main" val="20004"/>
                    </a:ext>
                  </a:extLst>
                </a:gridCol>
              </a:tblGrid>
              <a:tr h="1398953">
                <a:tc>
                  <a:txBody>
                    <a:bodyPr/>
                    <a:lstStyle/>
                    <a:p>
                      <a:pPr algn="ctr"/>
                      <a:r>
                        <a:rPr lang="en-US" dirty="0">
                          <a:latin typeface="Times New Roman" panose="02020603050405020304" pitchFamily="18" charset="0"/>
                          <a:cs typeface="Times New Roman" panose="02020603050405020304" pitchFamily="18" charset="0"/>
                        </a:rPr>
                        <a:t>2022-23 4</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Calculation vs. 2023-24</a:t>
                      </a:r>
                      <a:r>
                        <a:rPr lang="en-US" baseline="0" dirty="0">
                          <a:latin typeface="Times New Roman" panose="02020603050405020304" pitchFamily="18" charset="0"/>
                          <a:cs typeface="Times New Roman" panose="02020603050405020304" pitchFamily="18" charset="0"/>
                        </a:rPr>
                        <a:t> Final Conference Report       </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latin typeface="Times New Roman" panose="02020603050405020304" pitchFamily="18" charset="0"/>
                          <a:cs typeface="Times New Roman" panose="02020603050405020304" pitchFamily="18" charset="0"/>
                        </a:rPr>
                        <a:t>Base Student</a:t>
                      </a:r>
                      <a:r>
                        <a:rPr lang="en-US" baseline="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Allocation (BSA) </a:t>
                      </a:r>
                    </a:p>
                  </a:txBody>
                  <a:tcPr anchor="ctr"/>
                </a:tc>
                <a:tc>
                  <a:txBody>
                    <a:bodyPr/>
                    <a:lstStyle/>
                    <a:p>
                      <a:pPr algn="ctr"/>
                      <a:r>
                        <a:rPr lang="en-US" dirty="0">
                          <a:latin typeface="Times New Roman" panose="02020603050405020304" pitchFamily="18" charset="0"/>
                          <a:cs typeface="Times New Roman" panose="02020603050405020304" pitchFamily="18" charset="0"/>
                        </a:rPr>
                        <a:t>Total State &amp; Local Funds per Full Time Equivalent (FTE)</a:t>
                      </a:r>
                    </a:p>
                  </a:txBody>
                  <a:tcPr anchor="ctr"/>
                </a:tc>
                <a:tc>
                  <a:txBody>
                    <a:bodyPr/>
                    <a:lstStyle/>
                    <a:p>
                      <a:pPr algn="ctr"/>
                      <a:r>
                        <a:rPr lang="en-US" dirty="0">
                          <a:latin typeface="Times New Roman" panose="02020603050405020304" pitchFamily="18" charset="0"/>
                          <a:cs typeface="Times New Roman" panose="02020603050405020304" pitchFamily="18" charset="0"/>
                        </a:rPr>
                        <a:t>Total State</a:t>
                      </a:r>
                      <a:r>
                        <a:rPr lang="en-US" baseline="0" dirty="0">
                          <a:latin typeface="Times New Roman" panose="02020603050405020304" pitchFamily="18" charset="0"/>
                          <a:cs typeface="Times New Roman" panose="02020603050405020304" pitchFamily="18" charset="0"/>
                        </a:rPr>
                        <a:t> &amp; Local Funds </a:t>
                      </a:r>
                      <a:r>
                        <a:rPr lang="en-US" dirty="0">
                          <a:latin typeface="Times New Roman" panose="02020603050405020304" pitchFamily="18" charset="0"/>
                          <a:cs typeface="Times New Roman" panose="02020603050405020304" pitchFamily="18" charset="0"/>
                        </a:rPr>
                        <a:t>Percent Difference </a:t>
                      </a:r>
                    </a:p>
                  </a:txBody>
                  <a:tcPr anchor="ctr"/>
                </a:tc>
                <a:extLst>
                  <a:ext uri="{0D108BD9-81ED-4DB2-BD59-A6C34878D82A}">
                    <a16:rowId xmlns:a16="http://schemas.microsoft.com/office/drawing/2014/main" val="10000"/>
                  </a:ext>
                </a:extLst>
              </a:tr>
              <a:tr h="847466">
                <a:tc>
                  <a:txBody>
                    <a:bodyPr/>
                    <a:lstStyle/>
                    <a:p>
                      <a:pPr algn="ctr"/>
                      <a:r>
                        <a:rPr lang="en-US" dirty="0">
                          <a:latin typeface="Times New Roman" panose="02020603050405020304" pitchFamily="18" charset="0"/>
                          <a:cs typeface="Times New Roman" panose="02020603050405020304" pitchFamily="18" charset="0"/>
                        </a:rPr>
                        <a:t>FEFP Fourth Calculation</a:t>
                      </a:r>
                    </a:p>
                  </a:txBody>
                  <a:tcPr anchor="ctr"/>
                </a:tc>
                <a:tc>
                  <a:txBody>
                    <a:bodyPr/>
                    <a:lstStyle/>
                    <a:p>
                      <a:pPr algn="ctr"/>
                      <a:r>
                        <a:rPr lang="en-US" i="0" dirty="0">
                          <a:ln>
                            <a:noFill/>
                          </a:ln>
                          <a:latin typeface="Times New Roman" panose="02020603050405020304" pitchFamily="18" charset="0"/>
                          <a:cs typeface="Times New Roman" panose="02020603050405020304" pitchFamily="18" charset="0"/>
                        </a:rPr>
                        <a:t>$4,587.40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$8,243.44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State</a:t>
                      </a:r>
                      <a:r>
                        <a:rPr lang="en-US" baseline="0" dirty="0">
                          <a:latin typeface="Times New Roman" panose="02020603050405020304" pitchFamily="18" charset="0"/>
                          <a:cs typeface="Times New Roman" panose="02020603050405020304" pitchFamily="18" charset="0"/>
                        </a:rPr>
                        <a:t> Funds ~ 55.35%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Local Funds ~ 44.65%</a:t>
                      </a:r>
                      <a:r>
                        <a:rPr lang="en-US" dirty="0">
                          <a:latin typeface="Times New Roman" panose="02020603050405020304" pitchFamily="18" charset="0"/>
                          <a:cs typeface="Times New Roman" panose="02020603050405020304" pitchFamily="18" charset="0"/>
                        </a:rPr>
                        <a:t> </a:t>
                      </a:r>
                    </a:p>
                  </a:txBody>
                  <a:tcPr anchor="ctr"/>
                </a:tc>
                <a:extLst>
                  <a:ext uri="{0D108BD9-81ED-4DB2-BD59-A6C34878D82A}">
                    <a16:rowId xmlns:a16="http://schemas.microsoft.com/office/drawing/2014/main" val="10001"/>
                  </a:ext>
                </a:extLst>
              </a:tr>
              <a:tr h="8743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Conference Report          (SB 2500) 05-2-2023</a:t>
                      </a: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b="0" u="sng" dirty="0">
                          <a:solidFill>
                            <a:schemeClr val="tx1"/>
                          </a:solidFill>
                          <a:latin typeface="Times New Roman" panose="02020603050405020304" pitchFamily="18" charset="0"/>
                          <a:cs typeface="Times New Roman" panose="02020603050405020304" pitchFamily="18" charset="0"/>
                        </a:rPr>
                        <a:t> $5,139.73</a:t>
                      </a:r>
                    </a:p>
                  </a:txBody>
                  <a:tcPr anchor="ctr"/>
                </a:tc>
                <a:tc>
                  <a:txBody>
                    <a:bodyPr/>
                    <a:lstStyle/>
                    <a:p>
                      <a:pPr algn="ctr"/>
                      <a:r>
                        <a:rPr lang="en-US" u="sng" dirty="0">
                          <a:latin typeface="Times New Roman" panose="02020603050405020304" pitchFamily="18" charset="0"/>
                          <a:cs typeface="Times New Roman" panose="02020603050405020304" pitchFamily="18" charset="0"/>
                        </a:rPr>
                        <a:t>$8,648.11</a:t>
                      </a:r>
                    </a:p>
                  </a:txBody>
                  <a:tcPr anchor="ctr"/>
                </a:tc>
                <a:tc>
                  <a:txBody>
                    <a:bodyPr/>
                    <a:lstStyle/>
                    <a:p>
                      <a:pPr algn="ctr"/>
                      <a:r>
                        <a:rPr lang="en-US" dirty="0">
                          <a:latin typeface="Times New Roman" panose="02020603050405020304" pitchFamily="18" charset="0"/>
                          <a:cs typeface="Times New Roman" panose="02020603050405020304" pitchFamily="18" charset="0"/>
                        </a:rPr>
                        <a:t>State Funds ~ 54.23%</a:t>
                      </a:r>
                    </a:p>
                    <a:p>
                      <a:pPr algn="ctr"/>
                      <a:r>
                        <a:rPr lang="en-US" dirty="0">
                          <a:latin typeface="Times New Roman" panose="02020603050405020304" pitchFamily="18" charset="0"/>
                          <a:cs typeface="Times New Roman" panose="02020603050405020304" pitchFamily="18" charset="0"/>
                        </a:rPr>
                        <a:t>Local Funds ~ 45.77%</a:t>
                      </a:r>
                    </a:p>
                  </a:txBody>
                  <a:tcPr anchor="ctr"/>
                </a:tc>
                <a:extLst>
                  <a:ext uri="{0D108BD9-81ED-4DB2-BD59-A6C34878D82A}">
                    <a16:rowId xmlns:a16="http://schemas.microsoft.com/office/drawing/2014/main" val="10002"/>
                  </a:ext>
                </a:extLst>
              </a:tr>
              <a:tr h="461436">
                <a:tc>
                  <a:txBody>
                    <a:bodyPr/>
                    <a:lstStyle/>
                    <a:p>
                      <a:pPr algn="ctr"/>
                      <a:r>
                        <a:rPr lang="en-US" dirty="0">
                          <a:latin typeface="Times New Roman" panose="02020603050405020304" pitchFamily="18" charset="0"/>
                          <a:cs typeface="Times New Roman" panose="02020603050405020304" pitchFamily="18" charset="0"/>
                        </a:rPr>
                        <a:t>Difference</a:t>
                      </a:r>
                    </a:p>
                  </a:txBody>
                  <a:tcPr anchor="ctr"/>
                </a:tc>
                <a:tc>
                  <a:txBody>
                    <a:bodyPr/>
                    <a:lstStyle/>
                    <a:p>
                      <a:pPr algn="ctr"/>
                      <a:r>
                        <a:rPr lang="en-US" i="0" dirty="0">
                          <a:ln>
                            <a:noFill/>
                          </a:ln>
                          <a:latin typeface="Times New Roman" panose="02020603050405020304" pitchFamily="18" charset="0"/>
                          <a:cs typeface="Times New Roman" panose="02020603050405020304" pitchFamily="18" charset="0"/>
                        </a:rPr>
                        <a:t>$552.33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$404.67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3"/>
                  </a:ext>
                </a:extLst>
              </a:tr>
              <a:tr h="847466">
                <a:tc>
                  <a:txBody>
                    <a:bodyPr/>
                    <a:lstStyle/>
                    <a:p>
                      <a:pPr algn="ctr"/>
                      <a:r>
                        <a:rPr lang="en-US" dirty="0">
                          <a:latin typeface="Times New Roman" panose="02020603050405020304" pitchFamily="18" charset="0"/>
                          <a:cs typeface="Times New Roman" panose="02020603050405020304" pitchFamily="18" charset="0"/>
                        </a:rPr>
                        <a:t>Total Percent Difference</a:t>
                      </a:r>
                    </a:p>
                  </a:txBody>
                  <a:tcPr anchor="ctr"/>
                </a:tc>
                <a:tc>
                  <a:txBody>
                    <a:bodyPr/>
                    <a:lstStyle/>
                    <a:p>
                      <a:pPr algn="ctr"/>
                      <a:r>
                        <a:rPr lang="en-US" i="0" dirty="0">
                          <a:ln>
                            <a:noFill/>
                          </a:ln>
                          <a:latin typeface="Times New Roman" panose="02020603050405020304" pitchFamily="18" charset="0"/>
                          <a:cs typeface="Times New Roman" panose="02020603050405020304" pitchFamily="18" charset="0"/>
                        </a:rPr>
                        <a:t>12.04%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4.91%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 </a:t>
                      </a:r>
                    </a:p>
                  </a:txBody>
                  <a:tcPr anchor="ctr"/>
                </a:tc>
                <a:extLst>
                  <a:ext uri="{0D108BD9-81ED-4DB2-BD59-A6C34878D82A}">
                    <a16:rowId xmlns:a16="http://schemas.microsoft.com/office/drawing/2014/main" val="10004"/>
                  </a:ext>
                </a:extLst>
              </a:tr>
            </a:tbl>
          </a:graphicData>
        </a:graphic>
      </p:graphicFrame>
      <p:sp>
        <p:nvSpPr>
          <p:cNvPr id="4" name="TextBox 3"/>
          <p:cNvSpPr txBox="1"/>
          <p:nvPr/>
        </p:nvSpPr>
        <p:spPr>
          <a:xfrm>
            <a:off x="188535" y="6088733"/>
            <a:ext cx="5103555"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*2022-23 FEFP Fourth Calculation vs. 2023-24 Final Conference Report</a:t>
            </a:r>
          </a:p>
          <a:p>
            <a:r>
              <a:rPr lang="en-US" sz="12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D34EE33-919E-4DC4-B58A-5109FB104797}"/>
              </a:ext>
            </a:extLst>
          </p:cNvPr>
          <p:cNvSpPr>
            <a:spLocks noGrp="1"/>
          </p:cNvSpPr>
          <p:nvPr>
            <p:ph type="sldNum" sz="quarter" idx="12"/>
          </p:nvPr>
        </p:nvSpPr>
        <p:spPr/>
        <p:txBody>
          <a:bodyPr/>
          <a:lstStyle/>
          <a:p>
            <a:fld id="{9037C61B-C2AD-4172-B823-5AD1CFE781E2}" type="slidenum">
              <a:rPr lang="en-US" smtClean="0"/>
              <a:t>5</a:t>
            </a:fld>
            <a:endParaRPr lang="en-US" dirty="0"/>
          </a:p>
        </p:txBody>
      </p:sp>
    </p:spTree>
    <p:extLst>
      <p:ext uri="{BB962C8B-B14F-4D97-AF65-F5344CB8AC3E}">
        <p14:creationId xmlns:p14="http://schemas.microsoft.com/office/powerpoint/2010/main" val="2460310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0"/>
            <a:ext cx="7913916" cy="5567363"/>
          </a:xfrm>
        </p:spPr>
        <p:txBody>
          <a:bodyPr>
            <a:normAutofit/>
          </a:bodyPr>
          <a:lstStyle/>
          <a:p>
            <a:br>
              <a:rPr lang="en-US" sz="4400" dirty="0"/>
            </a:br>
            <a:endParaRPr lang="en-US" sz="4400" dirty="0"/>
          </a:p>
        </p:txBody>
      </p:sp>
      <p:sp>
        <p:nvSpPr>
          <p:cNvPr id="3" name="TextBox 2"/>
          <p:cNvSpPr txBox="1"/>
          <p:nvPr/>
        </p:nvSpPr>
        <p:spPr>
          <a:xfrm>
            <a:off x="413657" y="152400"/>
            <a:ext cx="8654143" cy="6093976"/>
          </a:xfrm>
          <a:prstGeom prst="rect">
            <a:avLst/>
          </a:prstGeom>
          <a:noFill/>
        </p:spPr>
        <p:txBody>
          <a:bodyPr wrap="square" rtlCol="0">
            <a:spAutoFit/>
          </a:bodyPr>
          <a:lstStyle/>
          <a:p>
            <a:pPr algn="ctr"/>
            <a:r>
              <a:rPr lang="en-US" sz="2800" b="1" u="sng" dirty="0">
                <a:latin typeface="Times New Roman" panose="02020603050405020304" pitchFamily="18" charset="0"/>
                <a:cs typeface="Times New Roman" panose="02020603050405020304" pitchFamily="18" charset="0"/>
              </a:rPr>
              <a:t>2023 Legislative Session </a:t>
            </a:r>
            <a:r>
              <a:rPr lang="en-US" sz="2800" b="1" i="1" u="sng" dirty="0">
                <a:highlight>
                  <a:srgbClr val="FFFF00"/>
                </a:highlight>
                <a:latin typeface="Times New Roman" panose="02020603050405020304" pitchFamily="18" charset="0"/>
                <a:cs typeface="Times New Roman" panose="02020603050405020304" pitchFamily="18" charset="0"/>
              </a:rPr>
              <a:t>Statewide</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lvl="1"/>
            <a:endParaRPr lang="en-US" sz="1100" dirty="0">
              <a:latin typeface="Times New Roman" panose="02020603050405020304" pitchFamily="18" charset="0"/>
              <a:cs typeface="Times New Roman" panose="02020603050405020304" pitchFamily="18" charset="0"/>
            </a:endParaRPr>
          </a:p>
          <a:p>
            <a:pPr lvl="1"/>
            <a:r>
              <a:rPr lang="en-US" sz="2400" b="1" u="sng" dirty="0">
                <a:latin typeface="Times New Roman" panose="02020603050405020304" pitchFamily="18" charset="0"/>
                <a:cs typeface="Times New Roman" panose="02020603050405020304" pitchFamily="18" charset="0"/>
              </a:rPr>
              <a:t>Base Student Allocation (BSA)</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Increased by $552.33</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Equates to an increase in BSA of 12.04% over the 2022-23 year </a:t>
            </a:r>
          </a:p>
          <a:p>
            <a:pPr marL="1257300" lvl="2" indent="-34290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FEFP Restructured </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State-wide increase of students 117,372 </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District Cost Differential (DCD) = Comparable Wage Factor (CWF)</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Supplemental Academic Instruction (SAI) = Educational Enrichment Allocation (EEA)</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Teacher Salary Increase Allocation (TSIA) = Classroom Teacher and Other Instructional Personnel Salary Increase </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State-Funded Discretionary Supplement</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Reading Allocation, Textbooks, Teachers Classroom Supply</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lvl="1"/>
            <a:endParaRPr lang="en-US" sz="2400" dirty="0"/>
          </a:p>
        </p:txBody>
      </p:sp>
      <p:sp>
        <p:nvSpPr>
          <p:cNvPr id="4" name="Slide Number Placeholder 3">
            <a:extLst>
              <a:ext uri="{FF2B5EF4-FFF2-40B4-BE49-F238E27FC236}">
                <a16:creationId xmlns:a16="http://schemas.microsoft.com/office/drawing/2014/main" id="{4F57B092-4654-4C9E-9396-962B6354D799}"/>
              </a:ext>
            </a:extLst>
          </p:cNvPr>
          <p:cNvSpPr>
            <a:spLocks noGrp="1"/>
          </p:cNvSpPr>
          <p:nvPr>
            <p:ph type="sldNum" sz="quarter" idx="12"/>
          </p:nvPr>
        </p:nvSpPr>
        <p:spPr/>
        <p:txBody>
          <a:bodyPr/>
          <a:lstStyle/>
          <a:p>
            <a:fld id="{9037C61B-C2AD-4172-B823-5AD1CFE781E2}" type="slidenum">
              <a:rPr lang="en-US" smtClean="0"/>
              <a:t>6</a:t>
            </a:fld>
            <a:endParaRPr lang="en-US" dirty="0"/>
          </a:p>
        </p:txBody>
      </p:sp>
    </p:spTree>
    <p:extLst>
      <p:ext uri="{BB962C8B-B14F-4D97-AF65-F5344CB8AC3E}">
        <p14:creationId xmlns:p14="http://schemas.microsoft.com/office/powerpoint/2010/main" val="1482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4" y="914400"/>
            <a:ext cx="7913916" cy="5567363"/>
          </a:xfrm>
        </p:spPr>
        <p:txBody>
          <a:bodyPr>
            <a:normAutofit/>
          </a:bodyPr>
          <a:lstStyle/>
          <a:p>
            <a:br>
              <a:rPr lang="en-US" sz="4400" dirty="0"/>
            </a:br>
            <a:endParaRPr lang="en-US" sz="4400" dirty="0"/>
          </a:p>
        </p:txBody>
      </p:sp>
      <p:sp>
        <p:nvSpPr>
          <p:cNvPr id="3" name="TextBox 2"/>
          <p:cNvSpPr txBox="1"/>
          <p:nvPr/>
        </p:nvSpPr>
        <p:spPr>
          <a:xfrm>
            <a:off x="0" y="450637"/>
            <a:ext cx="9144000" cy="6709529"/>
          </a:xfrm>
          <a:prstGeom prst="rect">
            <a:avLst/>
          </a:prstGeom>
          <a:noFill/>
        </p:spPr>
        <p:txBody>
          <a:bodyPr wrap="square" rtlCol="0">
            <a:spAutoFit/>
          </a:bodyPr>
          <a:lstStyle/>
          <a:p>
            <a:pPr algn="ctr"/>
            <a:r>
              <a:rPr lang="en-US" sz="2800" b="1" u="sng" dirty="0"/>
              <a:t>2023 Legislative Session </a:t>
            </a:r>
            <a:r>
              <a:rPr lang="en-US" sz="2800" b="1" i="1" u="sng" dirty="0">
                <a:highlight>
                  <a:srgbClr val="FFFF00"/>
                </a:highlight>
              </a:rPr>
              <a:t>Statewide</a:t>
            </a:r>
          </a:p>
          <a:p>
            <a:pPr marL="457200" indent="-457200">
              <a:buFont typeface="Arial" panose="020B0604020202020204" pitchFamily="34" charset="0"/>
              <a:buChar char="•"/>
            </a:pPr>
            <a:endParaRPr lang="en-US" sz="2400" dirty="0"/>
          </a:p>
          <a:p>
            <a:pPr lvl="1"/>
            <a:r>
              <a:rPr lang="en-US" sz="2400" b="1" dirty="0"/>
              <a:t>Classroom Teacher &amp; Other Instructional Personnel Salary Increase (formerly known as TSIA)</a:t>
            </a:r>
          </a:p>
          <a:p>
            <a:pPr lvl="1"/>
            <a:endParaRPr lang="en-US" sz="1400" b="1" u="sng" dirty="0"/>
          </a:p>
          <a:p>
            <a:pPr marL="800100" lvl="1" indent="-342900">
              <a:buFont typeface="Arial" panose="020B0604020202020204" pitchFamily="34" charset="0"/>
              <a:buChar char="•"/>
            </a:pPr>
            <a:r>
              <a:rPr lang="en-US" sz="2400" dirty="0"/>
              <a:t>$252.8 million state-wide increase</a:t>
            </a:r>
          </a:p>
          <a:p>
            <a:pPr lvl="1"/>
            <a:endParaRPr lang="en-US" sz="1400" dirty="0"/>
          </a:p>
          <a:p>
            <a:pPr marL="800100" lvl="1" indent="-342900">
              <a:buFont typeface="Arial" panose="020B0604020202020204" pitchFamily="34" charset="0"/>
              <a:buChar char="•"/>
            </a:pPr>
            <a:r>
              <a:rPr lang="en-US" sz="2400" dirty="0"/>
              <a:t>4.52% of district base FEFP funding is for school districts to maintain 2022-23 TSIA increases </a:t>
            </a:r>
          </a:p>
          <a:p>
            <a:pPr lvl="1"/>
            <a:endParaRPr lang="en-US" sz="1400" dirty="0"/>
          </a:p>
          <a:p>
            <a:pPr marL="800100" lvl="1" indent="-342900">
              <a:buFont typeface="Arial" panose="020B0604020202020204" pitchFamily="34" charset="0"/>
              <a:buChar char="•"/>
            </a:pPr>
            <a:r>
              <a:rPr lang="en-US" sz="2400" dirty="0"/>
              <a:t>1.41% of district base FEFP funding is for 2023-24 the new TSIA increases</a:t>
            </a:r>
          </a:p>
          <a:p>
            <a:pPr lvl="1"/>
            <a:endParaRPr lang="en-US" sz="1200" dirty="0"/>
          </a:p>
          <a:p>
            <a:pPr lvl="1"/>
            <a:r>
              <a:rPr lang="en-US" sz="2400" dirty="0"/>
              <a:t>By amending this item, it provides flexibility for school districts and charter schools on their use of funds for salary increases for instructional personnel once the minimum base salary requirements have been met (removes school district and DOE reporting requirements).</a:t>
            </a:r>
          </a:p>
          <a:p>
            <a:pPr marL="800100" lvl="1" indent="-342900">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082E3E80-27C8-43C1-BB14-DC9820A05CC3}"/>
              </a:ext>
            </a:extLst>
          </p:cNvPr>
          <p:cNvSpPr>
            <a:spLocks noGrp="1"/>
          </p:cNvSpPr>
          <p:nvPr>
            <p:ph type="sldNum" sz="quarter" idx="12"/>
          </p:nvPr>
        </p:nvSpPr>
        <p:spPr/>
        <p:txBody>
          <a:bodyPr/>
          <a:lstStyle/>
          <a:p>
            <a:fld id="{9037C61B-C2AD-4172-B823-5AD1CFE781E2}" type="slidenum">
              <a:rPr lang="en-US" smtClean="0"/>
              <a:t>7</a:t>
            </a:fld>
            <a:endParaRPr lang="en-US" dirty="0"/>
          </a:p>
        </p:txBody>
      </p:sp>
    </p:spTree>
    <p:extLst>
      <p:ext uri="{BB962C8B-B14F-4D97-AF65-F5344CB8AC3E}">
        <p14:creationId xmlns:p14="http://schemas.microsoft.com/office/powerpoint/2010/main" val="35834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576073" y="1143001"/>
            <a:ext cx="7633934" cy="994172"/>
          </a:xfrm>
        </p:spPr>
        <p:txBody>
          <a:bodyPr/>
          <a:lstStyle/>
          <a:p>
            <a:r>
              <a:rPr lang="en-US" dirty="0">
                <a:latin typeface="Times New Roman" panose="02020603050405020304" pitchFamily="18" charset="0"/>
                <a:cs typeface="Times New Roman" panose="02020603050405020304" pitchFamily="18" charset="0"/>
              </a:rPr>
              <a:t>Florida Education Finance Program (FEFP) – The formula is simple: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493776" y="2457450"/>
            <a:ext cx="7360920" cy="2631386"/>
          </a:xfrm>
        </p:spPr>
        <p:txBody>
          <a:bodyPr vert="horz" lIns="68580" tIns="34290" rIns="68580" bIns="34290" rtlCol="0" anchor="t">
            <a:normAutofit lnSpcReduction="10000"/>
          </a:bodyPr>
          <a:lstStyle/>
          <a:p>
            <a:r>
              <a:rPr lang="en-US" sz="2800" b="1" dirty="0">
                <a:latin typeface="Times New Roman" panose="02020603050405020304" pitchFamily="18" charset="0"/>
                <a:cs typeface="Times New Roman" panose="02020603050405020304" pitchFamily="18" charset="0"/>
              </a:rPr>
              <a:t># OF STUDENTS IN EACH PROGRAM </a:t>
            </a:r>
          </a:p>
          <a:p>
            <a:r>
              <a:rPr lang="en-US" sz="2800" b="1" dirty="0">
                <a:latin typeface="Times New Roman" panose="02020603050405020304" pitchFamily="18" charset="0"/>
                <a:cs typeface="Times New Roman" panose="02020603050405020304" pitchFamily="18" charset="0"/>
              </a:rPr>
              <a:t>X COST FACTORS</a:t>
            </a:r>
          </a:p>
          <a:p>
            <a:r>
              <a:rPr lang="en-US" sz="2800" b="1" dirty="0">
                <a:latin typeface="Times New Roman" panose="02020603050405020304" pitchFamily="18" charset="0"/>
                <a:cs typeface="Times New Roman" panose="02020603050405020304" pitchFamily="18" charset="0"/>
              </a:rPr>
              <a:t>= Weighted FTE (WFTE)</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X BSA X CWF (comparable wage factor) = Base FEFP</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3028950" y="5578078"/>
            <a:ext cx="3086100" cy="273844"/>
          </a:xfrm>
        </p:spPr>
        <p:txBody>
          <a:bodyPr/>
          <a:lstStyle/>
          <a:p>
            <a:pPr defTabSz="685800"/>
            <a:endParaRPr lang="en-US" dirty="0">
              <a:solidFill>
                <a:srgbClr val="637183"/>
              </a:solidFill>
              <a:latin typeface="Tenorite"/>
            </a:endParaRP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7614958" y="5624513"/>
            <a:ext cx="1243292" cy="273844"/>
          </a:xfrm>
        </p:spPr>
        <p:txBody>
          <a:bodyPr/>
          <a:lstStyle/>
          <a:p>
            <a:pPr defTabSz="685800"/>
            <a:fld id="{294A09A9-5501-47C1-A89A-A340965A2BE2}" type="slidenum">
              <a:rPr lang="en-US">
                <a:solidFill>
                  <a:srgbClr val="DAE5EF"/>
                </a:solidFill>
                <a:latin typeface="Tenorite"/>
              </a:rPr>
              <a:pPr defTabSz="685800"/>
              <a:t>8</a:t>
            </a:fld>
            <a:endParaRPr lang="en-US" dirty="0">
              <a:solidFill>
                <a:srgbClr val="DAE5EF"/>
              </a:solidFill>
              <a:latin typeface="Tenorite"/>
            </a:endParaRPr>
          </a:p>
        </p:txBody>
      </p:sp>
    </p:spTree>
    <p:extLst>
      <p:ext uri="{BB962C8B-B14F-4D97-AF65-F5344CB8AC3E}">
        <p14:creationId xmlns:p14="http://schemas.microsoft.com/office/powerpoint/2010/main" val="138377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320041" y="675861"/>
            <a:ext cx="7889966" cy="781878"/>
          </a:xfrm>
        </p:spPr>
        <p:txBody>
          <a:bodyPr/>
          <a:lstStyle/>
          <a:p>
            <a:r>
              <a:rPr lang="en-US" dirty="0">
                <a:latin typeface="Times New Roman" panose="02020603050405020304" pitchFamily="18" charset="0"/>
                <a:cs typeface="Times New Roman" panose="02020603050405020304" pitchFamily="18" charset="0"/>
              </a:rPr>
              <a:t>State Funding Categories</a:t>
            </a:r>
          </a:p>
        </p:txBody>
      </p:sp>
      <p:graphicFrame>
        <p:nvGraphicFramePr>
          <p:cNvPr id="4" name="Table 4">
            <a:extLst>
              <a:ext uri="{FF2B5EF4-FFF2-40B4-BE49-F238E27FC236}">
                <a16:creationId xmlns:a16="http://schemas.microsoft.com/office/drawing/2014/main" id="{403CD5FD-27C3-4342-BE41-F411CB8D6931}"/>
              </a:ext>
            </a:extLst>
          </p:cNvPr>
          <p:cNvGraphicFramePr>
            <a:graphicFrameLocks noGrp="1"/>
          </p:cNvGraphicFramePr>
          <p:nvPr>
            <p:ph idx="1"/>
            <p:extLst>
              <p:ext uri="{D42A27DB-BD31-4B8C-83A1-F6EECF244321}">
                <p14:modId xmlns:p14="http://schemas.microsoft.com/office/powerpoint/2010/main" val="3558458801"/>
              </p:ext>
            </p:extLst>
          </p:nvPr>
        </p:nvGraphicFramePr>
        <p:xfrm>
          <a:off x="438151" y="1364974"/>
          <a:ext cx="7771856" cy="5388008"/>
        </p:xfrm>
        <a:graphic>
          <a:graphicData uri="http://schemas.openxmlformats.org/drawingml/2006/table">
            <a:tbl>
              <a:tblPr firstRow="1" bandRow="1">
                <a:tableStyleId>{5C22544A-7EE6-4342-B048-85BDC9FD1C3A}</a:tableStyleId>
              </a:tblPr>
              <a:tblGrid>
                <a:gridCol w="7771856">
                  <a:extLst>
                    <a:ext uri="{9D8B030D-6E8A-4147-A177-3AD203B41FA5}">
                      <a16:colId xmlns:a16="http://schemas.microsoft.com/office/drawing/2014/main" val="1689330750"/>
                    </a:ext>
                  </a:extLst>
                </a:gridCol>
              </a:tblGrid>
              <a:tr h="600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latin typeface="Tenorite" pitchFamily="2" charset="0"/>
                        </a:rPr>
                        <a:t> </a:t>
                      </a:r>
                    </a:p>
                    <a:p>
                      <a:pPr algn="ctr"/>
                      <a:endParaRPr lang="en-US" sz="1000" b="1" dirty="0">
                        <a:latin typeface="Tenorite" pitchFamily="2" charset="0"/>
                      </a:endParaRPr>
                    </a:p>
                  </a:txBody>
                  <a:tcPr marL="68580" marR="68580" marT="34290" marB="34290" anchor="ctr">
                    <a:lnL w="12700" cmpd="sng">
                      <a:noFill/>
                    </a:lnL>
                    <a:lnR w="12700" cmpd="sng">
                      <a:noFill/>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9928716"/>
                  </a:ext>
                </a:extLst>
              </a:tr>
              <a:tr h="3386606">
                <a:tc>
                  <a:txBody>
                    <a:bodyPr/>
                    <a:lstStyle/>
                    <a:p>
                      <a:pPr algn="l"/>
                      <a:r>
                        <a:rPr lang="en-US" sz="2800" dirty="0">
                          <a:solidFill>
                            <a:schemeClr val="tx2">
                              <a:lumMod val="75000"/>
                            </a:schemeClr>
                          </a:solidFill>
                          <a:latin typeface="Times New Roman" panose="02020603050405020304" pitchFamily="18" charset="0"/>
                          <a:cs typeface="Times New Roman" panose="02020603050405020304" pitchFamily="18" charset="0"/>
                        </a:rPr>
                        <a:t>State-Funded Discretionary Contribution</a:t>
                      </a:r>
                    </a:p>
                    <a:p>
                      <a:pPr algn="l"/>
                      <a:r>
                        <a:rPr lang="en-US" sz="2800" dirty="0">
                          <a:solidFill>
                            <a:schemeClr val="tx2">
                              <a:lumMod val="75000"/>
                            </a:schemeClr>
                          </a:solidFill>
                          <a:latin typeface="Times New Roman" panose="02020603050405020304" pitchFamily="18" charset="0"/>
                          <a:cs typeface="Times New Roman" panose="02020603050405020304" pitchFamily="18" charset="0"/>
                        </a:rPr>
                        <a:t>0.748 Mills Discretionary Compression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2">
                              <a:lumMod val="75000"/>
                            </a:schemeClr>
                          </a:solidFill>
                          <a:latin typeface="Times New Roman" panose="02020603050405020304" pitchFamily="18" charset="0"/>
                          <a:cs typeface="Times New Roman" panose="02020603050405020304" pitchFamily="18" charset="0"/>
                        </a:rPr>
                        <a:t>Safe Schools</a:t>
                      </a:r>
                    </a:p>
                    <a:p>
                      <a:pPr algn="l"/>
                      <a:r>
                        <a:rPr lang="en-US" sz="2800" dirty="0">
                          <a:solidFill>
                            <a:schemeClr val="tx2">
                              <a:lumMod val="75000"/>
                            </a:schemeClr>
                          </a:solidFill>
                          <a:latin typeface="Times New Roman" panose="02020603050405020304" pitchFamily="18" charset="0"/>
                          <a:cs typeface="Times New Roman" panose="02020603050405020304" pitchFamily="18" charset="0"/>
                        </a:rPr>
                        <a:t>ESE Guaranteed Allocation</a:t>
                      </a:r>
                    </a:p>
                    <a:p>
                      <a:pPr algn="l"/>
                      <a:r>
                        <a:rPr lang="en-US" sz="2800" dirty="0">
                          <a:solidFill>
                            <a:schemeClr val="tx2">
                              <a:lumMod val="75000"/>
                            </a:schemeClr>
                          </a:solidFill>
                          <a:latin typeface="Times New Roman" panose="02020603050405020304" pitchFamily="18" charset="0"/>
                          <a:cs typeface="Times New Roman" panose="02020603050405020304" pitchFamily="18" charset="0"/>
                        </a:rPr>
                        <a:t>Educational Enrichment Allocation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4546A">
                              <a:lumMod val="75000"/>
                            </a:srgbClr>
                          </a:solidFill>
                          <a:effectLst/>
                          <a:uLnTx/>
                          <a:uFillTx/>
                          <a:latin typeface="Times New Roman" panose="02020603050405020304" pitchFamily="18" charset="0"/>
                          <a:ea typeface="+mn-ea"/>
                          <a:cs typeface="Times New Roman" panose="02020603050405020304" pitchFamily="18" charset="0"/>
                        </a:rPr>
                        <a:t>DJJ Supplemental Allocation</a:t>
                      </a:r>
                    </a:p>
                    <a:p>
                      <a:pPr algn="l"/>
                      <a:r>
                        <a:rPr lang="en-US" sz="2800" dirty="0">
                          <a:solidFill>
                            <a:schemeClr val="tx2">
                              <a:lumMod val="75000"/>
                            </a:schemeClr>
                          </a:solidFill>
                          <a:latin typeface="Times New Roman" panose="02020603050405020304" pitchFamily="18" charset="0"/>
                          <a:cs typeface="Times New Roman" panose="02020603050405020304" pitchFamily="18" charset="0"/>
                        </a:rPr>
                        <a:t>Student Transportation</a:t>
                      </a:r>
                    </a:p>
                    <a:p>
                      <a:pPr algn="l"/>
                      <a:r>
                        <a:rPr lang="en-US" sz="2800" dirty="0">
                          <a:solidFill>
                            <a:schemeClr val="tx2">
                              <a:lumMod val="75000"/>
                            </a:schemeClr>
                          </a:solidFill>
                          <a:latin typeface="Times New Roman" panose="02020603050405020304" pitchFamily="18" charset="0"/>
                          <a:cs typeface="Times New Roman" panose="02020603050405020304" pitchFamily="18" charset="0"/>
                        </a:rPr>
                        <a:t>Federally Connected Student Supplement</a:t>
                      </a:r>
                    </a:p>
                    <a:p>
                      <a:pPr algn="l"/>
                      <a:r>
                        <a:rPr lang="en-US" sz="2800" dirty="0">
                          <a:solidFill>
                            <a:schemeClr val="tx2">
                              <a:lumMod val="75000"/>
                            </a:schemeClr>
                          </a:solidFill>
                          <a:latin typeface="Times New Roman" panose="02020603050405020304" pitchFamily="18" charset="0"/>
                          <a:cs typeface="Times New Roman" panose="02020603050405020304" pitchFamily="18" charset="0"/>
                        </a:rPr>
                        <a:t>Mental Health Assistance Allocation</a:t>
                      </a:r>
                    </a:p>
                  </a:txBody>
                  <a:tcPr marL="68580" marR="68580" marT="34290" marB="3429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5174890"/>
                  </a:ext>
                </a:extLst>
              </a:tr>
              <a:tr h="878797">
                <a:tc>
                  <a:txBody>
                    <a:bodyPr/>
                    <a:lstStyle/>
                    <a:p>
                      <a:pPr algn="ctr"/>
                      <a:endParaRPr lang="en-US" sz="1800" dirty="0">
                        <a:solidFill>
                          <a:schemeClr val="tx2">
                            <a:lumMod val="75000"/>
                          </a:schemeClr>
                        </a:solidFill>
                        <a:latin typeface="Tenorite" pitchFamily="2" charset="0"/>
                      </a:endParaRPr>
                    </a:p>
                  </a:txBody>
                  <a:tcPr marL="68580" marR="68580" marT="34290" marB="3429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00132106"/>
                  </a:ext>
                </a:extLst>
              </a:tr>
            </a:tbl>
          </a:graphicData>
        </a:graphic>
      </p:graphicFrame>
      <p:sp>
        <p:nvSpPr>
          <p:cNvPr id="5" name="Footer Placeholder 4">
            <a:extLst>
              <a:ext uri="{FF2B5EF4-FFF2-40B4-BE49-F238E27FC236}">
                <a16:creationId xmlns:a16="http://schemas.microsoft.com/office/drawing/2014/main" id="{0A79A912-225F-BE40-9F3E-0255524448CD}"/>
              </a:ext>
            </a:extLst>
          </p:cNvPr>
          <p:cNvSpPr>
            <a:spLocks noGrp="1"/>
          </p:cNvSpPr>
          <p:nvPr>
            <p:ph type="ftr" sz="quarter" idx="3"/>
          </p:nvPr>
        </p:nvSpPr>
        <p:spPr/>
        <p:txBody>
          <a:bodyPr/>
          <a:lstStyle/>
          <a:p>
            <a:pPr defTabSz="685800"/>
            <a:endParaRPr lang="en-US" dirty="0">
              <a:solidFill>
                <a:srgbClr val="637183"/>
              </a:solidFill>
              <a:latin typeface="Tenorite"/>
            </a:endParaRPr>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a:lstStyle/>
          <a:p>
            <a:pPr defTabSz="685800"/>
            <a:fld id="{294A09A9-5501-47C1-A89A-A340965A2BE2}" type="slidenum">
              <a:rPr lang="en-US">
                <a:solidFill>
                  <a:srgbClr val="637183"/>
                </a:solidFill>
                <a:latin typeface="Tenorite"/>
              </a:rPr>
              <a:pPr defTabSz="685800"/>
              <a:t>9</a:t>
            </a:fld>
            <a:endParaRPr lang="en-US" dirty="0">
              <a:solidFill>
                <a:srgbClr val="637183"/>
              </a:solidFill>
              <a:latin typeface="Tenorite"/>
            </a:endParaRPr>
          </a:p>
        </p:txBody>
      </p:sp>
    </p:spTree>
    <p:extLst>
      <p:ext uri="{BB962C8B-B14F-4D97-AF65-F5344CB8AC3E}">
        <p14:creationId xmlns:p14="http://schemas.microsoft.com/office/powerpoint/2010/main" val="20981699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 id="{4A1BE7B5-16BB-4EDB-94C0-CDDC43FF64E7}" vid="{7F008C83-F8F9-4FE6-A625-57BD0F44822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553</TotalTime>
  <Words>759</Words>
  <Application>Microsoft Office PowerPoint</Application>
  <PresentationFormat>On-screen Show (4:3)</PresentationFormat>
  <Paragraphs>163</Paragraphs>
  <Slides>19</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Calibri Light</vt:lpstr>
      <vt:lpstr>Tenorite</vt:lpstr>
      <vt:lpstr>Times New Roman</vt:lpstr>
      <vt:lpstr>Office Theme</vt:lpstr>
      <vt:lpstr>1_Office Theme</vt:lpstr>
      <vt:lpstr>Worksheet</vt:lpstr>
      <vt:lpstr>  Palm Valley Academy SAC Meeting School District Funding March 5, 2024</vt:lpstr>
      <vt:lpstr> </vt:lpstr>
      <vt:lpstr> </vt:lpstr>
      <vt:lpstr>Where are the dollars budgeted?         </vt:lpstr>
      <vt:lpstr> </vt:lpstr>
      <vt:lpstr> </vt:lpstr>
      <vt:lpstr> </vt:lpstr>
      <vt:lpstr>Florida Education Finance Program (FEFP) – The formula is simple:</vt:lpstr>
      <vt:lpstr>State Funding Categories</vt:lpstr>
      <vt:lpstr> </vt:lpstr>
      <vt:lpstr>PowerPoint Presentation</vt:lpstr>
      <vt:lpstr>PowerPoint Presentation</vt:lpstr>
      <vt:lpstr>PowerPoint Presentation</vt:lpstr>
      <vt:lpstr> </vt:lpstr>
      <vt:lpstr>PowerPoint Presentation</vt:lpstr>
      <vt:lpstr>PowerPoint Presentation</vt:lpstr>
      <vt:lpstr>PowerPoint Presentation</vt:lpstr>
      <vt:lpstr>State Education Funding Trends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Tight Budgets Leadership and Strategy  Florida School Finance Officers Sanibel Harbor Marriott Resort &amp; Spa Fort Mey June 20, 2017</dc:title>
  <dc:creator>Michael D. Degutis</dc:creator>
  <cp:lastModifiedBy>Christopher G. Arcuri</cp:lastModifiedBy>
  <cp:revision>8</cp:revision>
  <cp:lastPrinted>2024-01-16T20:22:13Z</cp:lastPrinted>
  <dcterms:created xsi:type="dcterms:W3CDTF">2017-05-22T16:39:23Z</dcterms:created>
  <dcterms:modified xsi:type="dcterms:W3CDTF">2024-03-08T13:07:34Z</dcterms:modified>
</cp:coreProperties>
</file>