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4"/>
  </p:sldMasterIdLst>
  <p:notesMasterIdLst>
    <p:notesMasterId r:id="rId8"/>
  </p:notesMasterIdLst>
  <p:sldIdLst>
    <p:sldId id="349" r:id="rId5"/>
    <p:sldId id="352" r:id="rId6"/>
    <p:sldId id="45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5E8935-ADAD-4435-844A-31E69B6E0D2A}">
  <a:tblStyle styleId="{4C5E8935-ADAD-4435-844A-31E69B6E0D2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76" autoAdjust="0"/>
  </p:normalViewPr>
  <p:slideViewPr>
    <p:cSldViewPr snapToGrid="0">
      <p:cViewPr varScale="1">
        <p:scale>
          <a:sx n="114" d="100"/>
          <a:sy n="114" d="100"/>
        </p:scale>
        <p:origin x="152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0103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64405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Review the slides above. Remind all members that any funds requests should be reviewed through the lens of its application in impacting movement towards the Areas of Focus in the School Improvement Plan. If there is no way to explain how the used of the funds will directly impact the Area of Focus it cannot be approved.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End of required presentation. Please ensure that during a meeting in the fall that your principal will be presenting the School Improvement Plan to SAC. This must be on record in the minutes to show that it was reviewed with the School </a:t>
            </a:r>
            <a:r>
              <a:rPr lang="en-US"/>
              <a:t>Advisory Council. </a:t>
            </a:r>
            <a:endParaRPr/>
          </a:p>
        </p:txBody>
      </p:sp>
    </p:spTree>
    <p:extLst>
      <p:ext uri="{BB962C8B-B14F-4D97-AF65-F5344CB8AC3E}">
        <p14:creationId xmlns:p14="http://schemas.microsoft.com/office/powerpoint/2010/main" val="3014776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975" y="1324500"/>
            <a:ext cx="7064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040000" y="3377100"/>
            <a:ext cx="7064100" cy="441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cxnSp>
        <p:nvCxnSpPr>
          <p:cNvPr id="11" name="Google Shape;11;p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257975" y="-72550"/>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6467450" y="3935375"/>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445025"/>
            <a:ext cx="4711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13250" y="1272925"/>
            <a:ext cx="7717500" cy="3295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endParaRPr/>
          </a:p>
        </p:txBody>
      </p:sp>
      <p:cxnSp>
        <p:nvCxnSpPr>
          <p:cNvPr id="26" name="Google Shape;26;p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13600"/>
            <a:ext cx="2565600" cy="1306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449"/>
        <p:cNvGrpSpPr/>
        <p:nvPr/>
      </p:nvGrpSpPr>
      <p:grpSpPr>
        <a:xfrm>
          <a:off x="0" y="0"/>
          <a:ext cx="0" cy="0"/>
          <a:chOff x="0" y="0"/>
          <a:chExt cx="0" cy="0"/>
        </a:xfrm>
      </p:grpSpPr>
      <p:cxnSp>
        <p:nvCxnSpPr>
          <p:cNvPr id="450" name="Google Shape;450;p50"/>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1" name="Google Shape;451;p50"/>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452"/>
        <p:cNvGrpSpPr/>
        <p:nvPr/>
      </p:nvGrpSpPr>
      <p:grpSpPr>
        <a:xfrm>
          <a:off x="0" y="0"/>
          <a:ext cx="0" cy="0"/>
          <a:chOff x="0" y="0"/>
          <a:chExt cx="0" cy="0"/>
        </a:xfrm>
      </p:grpSpPr>
      <p:cxnSp>
        <p:nvCxnSpPr>
          <p:cNvPr id="453" name="Google Shape;453;p5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4" name="Google Shape;454;p5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5" name="Google Shape;455;p51"/>
          <p:cNvCxnSpPr/>
          <p:nvPr/>
        </p:nvCxnSpPr>
        <p:spPr>
          <a:xfrm>
            <a:off x="7434175" y="-125600"/>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56" name="Google Shape;456;p51"/>
          <p:cNvCxnSpPr/>
          <p:nvPr/>
        </p:nvCxnSpPr>
        <p:spPr>
          <a:xfrm>
            <a:off x="-147275" y="3943475"/>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457"/>
        <p:cNvGrpSpPr/>
        <p:nvPr/>
      </p:nvGrpSpPr>
      <p:grpSpPr>
        <a:xfrm>
          <a:off x="0" y="0"/>
          <a:ext cx="0" cy="0"/>
          <a:chOff x="0" y="0"/>
          <a:chExt cx="0" cy="0"/>
        </a:xfrm>
      </p:grpSpPr>
      <p:cxnSp>
        <p:nvCxnSpPr>
          <p:cNvPr id="458" name="Google Shape;458;p5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9" name="Google Shape;459;p5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0" name="Google Shape;460;p52"/>
          <p:cNvCxnSpPr/>
          <p:nvPr/>
        </p:nvCxnSpPr>
        <p:spPr>
          <a:xfrm flipH="1">
            <a:off x="6772150" y="3663450"/>
            <a:ext cx="2823300" cy="1633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CUSTOM_30">
    <p:spTree>
      <p:nvGrpSpPr>
        <p:cNvPr id="1" name="Shape 461"/>
        <p:cNvGrpSpPr/>
        <p:nvPr/>
      </p:nvGrpSpPr>
      <p:grpSpPr>
        <a:xfrm>
          <a:off x="0" y="0"/>
          <a:ext cx="0" cy="0"/>
          <a:chOff x="0" y="0"/>
          <a:chExt cx="0" cy="0"/>
        </a:xfrm>
      </p:grpSpPr>
      <p:cxnSp>
        <p:nvCxnSpPr>
          <p:cNvPr id="462" name="Google Shape;462;p5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3" name="Google Shape;463;p5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4" name="Google Shape;464;p53"/>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5" name="Google Shape;465;p53"/>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6" name="Google Shape;466;p53"/>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7" name="Google Shape;467;p53"/>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152475"/>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96" r:id="rId4"/>
    <p:sldLayoutId id="2147483697" r:id="rId5"/>
    <p:sldLayoutId id="2147483698" r:id="rId6"/>
    <p:sldLayoutId id="2147483699"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9"/>
          <p:cNvSpPr txBox="1">
            <a:spLocks noGrp="1"/>
          </p:cNvSpPr>
          <p:nvPr>
            <p:ph type="ctrTitle"/>
          </p:nvPr>
        </p:nvSpPr>
        <p:spPr>
          <a:xfrm>
            <a:off x="474009" y="1324501"/>
            <a:ext cx="8195982" cy="111610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400" dirty="0"/>
              <a:t>School Improvement Plans</a:t>
            </a:r>
            <a:endParaRPr sz="5400" dirty="0"/>
          </a:p>
        </p:txBody>
      </p:sp>
      <p:sp>
        <p:nvSpPr>
          <p:cNvPr id="483" name="Google Shape;483;p59"/>
          <p:cNvSpPr txBox="1">
            <a:spLocks noGrp="1"/>
          </p:cNvSpPr>
          <p:nvPr>
            <p:ph type="subTitle" idx="1"/>
          </p:nvPr>
        </p:nvSpPr>
        <p:spPr>
          <a:xfrm>
            <a:off x="1039975" y="2810435"/>
            <a:ext cx="7064100" cy="11161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dirty="0">
                <a:solidFill>
                  <a:schemeClr val="dk1"/>
                </a:solidFill>
              </a:rPr>
              <a:t>School Advisory Council</a:t>
            </a:r>
          </a:p>
          <a:p>
            <a:pPr marL="0" lvl="0" indent="0" algn="ctr" rtl="0">
              <a:spcBef>
                <a:spcPts val="0"/>
              </a:spcBef>
              <a:spcAft>
                <a:spcPts val="0"/>
              </a:spcAft>
              <a:buClr>
                <a:schemeClr val="dk1"/>
              </a:buClr>
              <a:buSzPts val="1100"/>
              <a:buFont typeface="Arial"/>
              <a:buNone/>
            </a:pPr>
            <a:r>
              <a:rPr lang="en" sz="2800" b="1" dirty="0">
                <a:solidFill>
                  <a:schemeClr val="dk1"/>
                </a:solidFill>
              </a:rPr>
              <a:t>2024-2025 Meeting 2 Information</a:t>
            </a:r>
            <a:endParaRPr sz="2800" b="1" dirty="0"/>
          </a:p>
        </p:txBody>
      </p:sp>
    </p:spTree>
    <p:extLst>
      <p:ext uri="{BB962C8B-B14F-4D97-AF65-F5344CB8AC3E}">
        <p14:creationId xmlns:p14="http://schemas.microsoft.com/office/powerpoint/2010/main" val="56147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2"/>
                                        </p:tgtEl>
                                        <p:attrNameLst>
                                          <p:attrName>style.visibility</p:attrName>
                                        </p:attrNameLst>
                                      </p:cBhvr>
                                      <p:to>
                                        <p:strVal val="visible"/>
                                      </p:to>
                                    </p:set>
                                    <p:anim calcmode="lin" valueType="num">
                                      <p:cBhvr additive="base">
                                        <p:cTn id="7" dur="1000"/>
                                        <p:tgtEl>
                                          <p:spTgt spid="482"/>
                                        </p:tgtEl>
                                        <p:attrNameLst>
                                          <p:attrName>ppt_x</p:attrName>
                                        </p:attrNameLst>
                                      </p:cBhvr>
                                      <p:tavLst>
                                        <p:tav tm="0">
                                          <p:val>
                                            <p:strVal val="#ppt_x-1"/>
                                          </p:val>
                                        </p:tav>
                                        <p:tav tm="100000">
                                          <p:val>
                                            <p:strVal val="#ppt_x"/>
                                          </p:val>
                                        </p:tav>
                                      </p:tavLst>
                                    </p:anim>
                                  </p:childTnLst>
                                </p:cTn>
                              </p:par>
                              <p:par>
                                <p:cTn id="8" presetID="2" presetClass="entr" presetSubtype="4" fill="hold" nodeType="withEffect">
                                  <p:stCondLst>
                                    <p:cond delay="0"/>
                                  </p:stCondLst>
                                  <p:childTnLst>
                                    <p:set>
                                      <p:cBhvr>
                                        <p:cTn id="9" dur="1" fill="hold">
                                          <p:stCondLst>
                                            <p:cond delay="0"/>
                                          </p:stCondLst>
                                        </p:cTn>
                                        <p:tgtEl>
                                          <p:spTgt spid="483"/>
                                        </p:tgtEl>
                                        <p:attrNameLst>
                                          <p:attrName>style.visibility</p:attrName>
                                        </p:attrNameLst>
                                      </p:cBhvr>
                                      <p:to>
                                        <p:strVal val="visible"/>
                                      </p:to>
                                    </p:set>
                                    <p:anim calcmode="lin" valueType="num">
                                      <p:cBhvr additive="base">
                                        <p:cTn id="10" dur="1000"/>
                                        <p:tgtEl>
                                          <p:spTgt spid="4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25" y="445025"/>
            <a:ext cx="666921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the School Improvement Plan?</a:t>
            </a:r>
            <a:endParaRPr dirty="0"/>
          </a:p>
        </p:txBody>
      </p:sp>
      <p:sp>
        <p:nvSpPr>
          <p:cNvPr id="489" name="Google Shape;489;p60"/>
          <p:cNvSpPr txBox="1">
            <a:spLocks noGrp="1"/>
          </p:cNvSpPr>
          <p:nvPr>
            <p:ph type="body" idx="1"/>
          </p:nvPr>
        </p:nvSpPr>
        <p:spPr>
          <a:xfrm>
            <a:off x="275665" y="1116106"/>
            <a:ext cx="8626287" cy="3630706"/>
          </a:xfrm>
          <a:prstGeom prst="rect">
            <a:avLst/>
          </a:prstGeom>
        </p:spPr>
        <p:txBody>
          <a:bodyPr spcFirstLastPara="1" wrap="square" lIns="91425" tIns="91425" rIns="91425" bIns="91425" anchor="t" anchorCtr="0">
            <a:noAutofit/>
          </a:bodyPr>
          <a:lstStyle/>
          <a:p>
            <a:pPr marL="171450" lvl="0" indent="-171450" algn="l" rtl="0">
              <a:spcBef>
                <a:spcPts val="300"/>
              </a:spcBef>
              <a:spcAft>
                <a:spcPts val="300"/>
              </a:spcAft>
              <a:buClr>
                <a:schemeClr val="dk1"/>
              </a:buClr>
              <a:buSzPts val="1100"/>
              <a:buFont typeface="Arial" panose="020B0604020202020204" pitchFamily="34" charset="0"/>
              <a:buChar char="•"/>
            </a:pPr>
            <a:r>
              <a:rPr lang="en-US" sz="1400" dirty="0">
                <a:solidFill>
                  <a:schemeClr val="dk1"/>
                </a:solidFill>
              </a:rPr>
              <a:t>Required document outlining the school’s goals that address the needs of their school</a:t>
            </a:r>
          </a:p>
          <a:p>
            <a:pPr marL="171450" lvl="0" indent="-171450" algn="l" rtl="0">
              <a:spcBef>
                <a:spcPts val="300"/>
              </a:spcBef>
              <a:spcAft>
                <a:spcPts val="300"/>
              </a:spcAft>
              <a:buClr>
                <a:schemeClr val="dk1"/>
              </a:buClr>
              <a:buSzPts val="1100"/>
              <a:buFont typeface="Arial" panose="020B0604020202020204" pitchFamily="34" charset="0"/>
              <a:buChar char="•"/>
            </a:pPr>
            <a:r>
              <a:rPr lang="en-US" sz="1400" dirty="0">
                <a:solidFill>
                  <a:schemeClr val="dk1"/>
                </a:solidFill>
              </a:rPr>
              <a:t>Developed by the school leadership team, led by the school principal</a:t>
            </a:r>
          </a:p>
          <a:p>
            <a:pPr marL="171450" lvl="0" indent="-171450" algn="l" rtl="0">
              <a:spcBef>
                <a:spcPts val="300"/>
              </a:spcBef>
              <a:spcAft>
                <a:spcPts val="300"/>
              </a:spcAft>
              <a:buClr>
                <a:schemeClr val="dk1"/>
              </a:buClr>
              <a:buSzPts val="1100"/>
              <a:buFont typeface="Arial" panose="020B0604020202020204" pitchFamily="34" charset="0"/>
              <a:buChar char="•"/>
            </a:pPr>
            <a:r>
              <a:rPr lang="en-US" sz="1400" dirty="0">
                <a:solidFill>
                  <a:schemeClr val="dk1"/>
                </a:solidFill>
              </a:rPr>
              <a:t>Principal has finalizes and submits for approval to the district/state</a:t>
            </a:r>
          </a:p>
          <a:p>
            <a:pPr marL="171450" lvl="0" indent="-171450" algn="l" rtl="0">
              <a:spcBef>
                <a:spcPts val="300"/>
              </a:spcBef>
              <a:spcAft>
                <a:spcPts val="300"/>
              </a:spcAft>
              <a:buClr>
                <a:schemeClr val="dk1"/>
              </a:buClr>
              <a:buSzPts val="1100"/>
              <a:buFont typeface="Arial" panose="020B0604020202020204" pitchFamily="34" charset="0"/>
              <a:buChar char="•"/>
            </a:pPr>
            <a:r>
              <a:rPr lang="en-US" sz="1400" dirty="0">
                <a:solidFill>
                  <a:schemeClr val="dk1"/>
                </a:solidFill>
              </a:rPr>
              <a:t>Goals are based on data including:</a:t>
            </a:r>
          </a:p>
          <a:p>
            <a:pPr marL="628650" lvl="1" indent="-171450">
              <a:spcBef>
                <a:spcPts val="300"/>
              </a:spcBef>
              <a:spcAft>
                <a:spcPts val="300"/>
              </a:spcAft>
              <a:buSzPts val="1100"/>
              <a:buFont typeface="Arial" panose="020B0604020202020204" pitchFamily="34" charset="0"/>
              <a:buChar char="•"/>
            </a:pPr>
            <a:r>
              <a:rPr lang="en-US" sz="1200" dirty="0">
                <a:solidFill>
                  <a:schemeClr val="dk1"/>
                </a:solidFill>
              </a:rPr>
              <a:t>parent, student and teacher surveys</a:t>
            </a:r>
          </a:p>
          <a:p>
            <a:pPr marL="628650" lvl="1" indent="-171450">
              <a:spcBef>
                <a:spcPts val="300"/>
              </a:spcBef>
              <a:spcAft>
                <a:spcPts val="300"/>
              </a:spcAft>
              <a:buSzPts val="1100"/>
              <a:buFont typeface="Arial" panose="020B0604020202020204" pitchFamily="34" charset="0"/>
              <a:buChar char="•"/>
            </a:pPr>
            <a:r>
              <a:rPr lang="en-US" sz="1200" dirty="0">
                <a:solidFill>
                  <a:schemeClr val="dk1"/>
                </a:solidFill>
              </a:rPr>
              <a:t>State testing data</a:t>
            </a:r>
          </a:p>
          <a:p>
            <a:pPr marL="628650" lvl="1" indent="-171450">
              <a:spcBef>
                <a:spcPts val="300"/>
              </a:spcBef>
              <a:spcAft>
                <a:spcPts val="300"/>
              </a:spcAft>
              <a:buSzPts val="1100"/>
              <a:buFont typeface="Arial" panose="020B0604020202020204" pitchFamily="34" charset="0"/>
              <a:buChar char="•"/>
            </a:pPr>
            <a:r>
              <a:rPr lang="en-US" sz="1200" dirty="0">
                <a:solidFill>
                  <a:schemeClr val="dk1"/>
                </a:solidFill>
              </a:rPr>
              <a:t>Teacher requests for programs</a:t>
            </a:r>
          </a:p>
          <a:p>
            <a:pPr marL="628650" lvl="1" indent="-171450">
              <a:spcBef>
                <a:spcPts val="300"/>
              </a:spcBef>
              <a:spcAft>
                <a:spcPts val="300"/>
              </a:spcAft>
              <a:buSzPts val="1100"/>
              <a:buFont typeface="Arial" panose="020B0604020202020204" pitchFamily="34" charset="0"/>
              <a:buChar char="•"/>
            </a:pPr>
            <a:r>
              <a:rPr lang="en-US" sz="1200" dirty="0">
                <a:solidFill>
                  <a:schemeClr val="dk1"/>
                </a:solidFill>
              </a:rPr>
              <a:t>Other information that can assist in planning for the needs to have a strong and effective school</a:t>
            </a:r>
          </a:p>
          <a:p>
            <a:pPr marL="171450" indent="-171450" algn="ctr">
              <a:spcBef>
                <a:spcPts val="300"/>
              </a:spcBef>
              <a:spcAft>
                <a:spcPts val="300"/>
              </a:spcAft>
              <a:buSzPts val="1100"/>
              <a:buFont typeface="Arial" panose="020B0604020202020204" pitchFamily="34" charset="0"/>
              <a:buChar char="•"/>
            </a:pPr>
            <a:endParaRPr lang="en-US" sz="1400" b="1" dirty="0">
              <a:solidFill>
                <a:srgbClr val="FF0000"/>
              </a:solidFill>
            </a:endParaRPr>
          </a:p>
          <a:p>
            <a:pPr marL="171450" indent="-171450" algn="ctr">
              <a:spcBef>
                <a:spcPts val="300"/>
              </a:spcBef>
              <a:spcAft>
                <a:spcPts val="300"/>
              </a:spcAft>
              <a:buSzPts val="1100"/>
              <a:buFont typeface="Arial" panose="020B0604020202020204" pitchFamily="34" charset="0"/>
              <a:buChar char="•"/>
            </a:pPr>
            <a:endParaRPr lang="en-US" sz="1400" b="1" dirty="0">
              <a:solidFill>
                <a:srgbClr val="FF0000"/>
              </a:solidFill>
            </a:endParaRPr>
          </a:p>
          <a:p>
            <a:pPr marL="0" indent="0" algn="ctr">
              <a:spcBef>
                <a:spcPts val="300"/>
              </a:spcBef>
              <a:spcAft>
                <a:spcPts val="300"/>
              </a:spcAft>
              <a:buSzPts val="1100"/>
              <a:buNone/>
            </a:pPr>
            <a:r>
              <a:rPr lang="en-US" sz="1400" b="1" dirty="0">
                <a:solidFill>
                  <a:srgbClr val="FF0000"/>
                </a:solidFill>
              </a:rPr>
              <a:t>SAC is available to advise the principal, but the principal has the final decision on all components of the SIP.</a:t>
            </a:r>
          </a:p>
        </p:txBody>
      </p:sp>
    </p:spTree>
    <p:extLst>
      <p:ext uri="{BB962C8B-B14F-4D97-AF65-F5344CB8AC3E}">
        <p14:creationId xmlns:p14="http://schemas.microsoft.com/office/powerpoint/2010/main" val="259519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25" y="445025"/>
            <a:ext cx="666921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How does the SIP impact SAC?</a:t>
            </a:r>
            <a:endParaRPr dirty="0"/>
          </a:p>
        </p:txBody>
      </p:sp>
      <p:sp>
        <p:nvSpPr>
          <p:cNvPr id="489" name="Google Shape;489;p60"/>
          <p:cNvSpPr txBox="1">
            <a:spLocks noGrp="1"/>
          </p:cNvSpPr>
          <p:nvPr>
            <p:ph type="body" idx="1"/>
          </p:nvPr>
        </p:nvSpPr>
        <p:spPr>
          <a:xfrm>
            <a:off x="275665" y="1116106"/>
            <a:ext cx="8626287" cy="3630706"/>
          </a:xfrm>
          <a:prstGeom prst="rect">
            <a:avLst/>
          </a:prstGeom>
        </p:spPr>
        <p:txBody>
          <a:bodyPr spcFirstLastPara="1" wrap="square" lIns="91425" tIns="91425" rIns="91425" bIns="91425" anchor="t" anchorCtr="0">
            <a:noAutofit/>
          </a:bodyPr>
          <a:lstStyle/>
          <a:p>
            <a:pPr marL="171450" lvl="0" indent="-171450" algn="l" rtl="0">
              <a:spcBef>
                <a:spcPts val="600"/>
              </a:spcBef>
              <a:spcAft>
                <a:spcPts val="600"/>
              </a:spcAft>
              <a:buClr>
                <a:schemeClr val="dk1"/>
              </a:buClr>
              <a:buSzPts val="1100"/>
              <a:buFont typeface="Arial" panose="020B0604020202020204" pitchFamily="34" charset="0"/>
              <a:buChar char="•"/>
            </a:pPr>
            <a:r>
              <a:rPr lang="en-US" sz="1600" dirty="0">
                <a:solidFill>
                  <a:schemeClr val="dk1"/>
                </a:solidFill>
              </a:rPr>
              <a:t>The School Improvement Plan (SIP) is the driving force for decisions within SAC.</a:t>
            </a:r>
          </a:p>
          <a:p>
            <a:pPr marL="171450" lvl="0" indent="-171450" algn="l" rtl="0">
              <a:spcBef>
                <a:spcPts val="600"/>
              </a:spcBef>
              <a:spcAft>
                <a:spcPts val="600"/>
              </a:spcAft>
              <a:buClr>
                <a:schemeClr val="dk1"/>
              </a:buClr>
              <a:buSzPts val="1100"/>
              <a:buFont typeface="Arial" panose="020B0604020202020204" pitchFamily="34" charset="0"/>
              <a:buChar char="•"/>
            </a:pPr>
            <a:r>
              <a:rPr lang="en-US" sz="1600" dirty="0">
                <a:solidFill>
                  <a:schemeClr val="dk1"/>
                </a:solidFill>
              </a:rPr>
              <a:t>Once the principal finalizes the SIP, the plan must be presented at SAC.</a:t>
            </a:r>
          </a:p>
          <a:p>
            <a:pPr marL="171450" lvl="0" indent="-171450" algn="l" rtl="0">
              <a:spcBef>
                <a:spcPts val="600"/>
              </a:spcBef>
              <a:spcAft>
                <a:spcPts val="600"/>
              </a:spcAft>
              <a:buClr>
                <a:schemeClr val="dk1"/>
              </a:buClr>
              <a:buSzPts val="1100"/>
              <a:buFont typeface="Arial" panose="020B0604020202020204" pitchFamily="34" charset="0"/>
              <a:buChar char="•"/>
            </a:pPr>
            <a:r>
              <a:rPr lang="en-US" sz="1600" dirty="0">
                <a:solidFill>
                  <a:schemeClr val="dk1"/>
                </a:solidFill>
              </a:rPr>
              <a:t>Each school will have Areas of Focus. These are the goals for the year that should be the focus of SAC as the school year progresses.</a:t>
            </a:r>
          </a:p>
          <a:p>
            <a:pPr marL="171450" lvl="0" indent="-171450" algn="l" rtl="0">
              <a:spcBef>
                <a:spcPts val="600"/>
              </a:spcBef>
              <a:spcAft>
                <a:spcPts val="600"/>
              </a:spcAft>
              <a:buClr>
                <a:schemeClr val="dk1"/>
              </a:buClr>
              <a:buSzPts val="1100"/>
              <a:buFont typeface="Arial" panose="020B0604020202020204" pitchFamily="34" charset="0"/>
              <a:buChar char="•"/>
            </a:pPr>
            <a:r>
              <a:rPr lang="en-US" sz="1600" dirty="0">
                <a:solidFill>
                  <a:schemeClr val="dk1"/>
                </a:solidFill>
              </a:rPr>
              <a:t>All funds requests must directly align to the Areas of Focus addressed in the SIP. </a:t>
            </a:r>
          </a:p>
          <a:p>
            <a:pPr marL="0" lvl="0" indent="0" algn="l" rtl="0">
              <a:spcBef>
                <a:spcPts val="300"/>
              </a:spcBef>
              <a:spcAft>
                <a:spcPts val="300"/>
              </a:spcAft>
              <a:buClr>
                <a:schemeClr val="dk1"/>
              </a:buClr>
              <a:buSzPts val="1100"/>
              <a:buNone/>
            </a:pPr>
            <a:endParaRPr lang="en-US" sz="1400" b="1" dirty="0">
              <a:solidFill>
                <a:schemeClr val="dk1"/>
              </a:solidFill>
            </a:endParaRPr>
          </a:p>
          <a:p>
            <a:pPr marL="171450" lvl="0" indent="-171450" algn="l" rtl="0">
              <a:spcBef>
                <a:spcPts val="300"/>
              </a:spcBef>
              <a:spcAft>
                <a:spcPts val="300"/>
              </a:spcAft>
              <a:buClr>
                <a:schemeClr val="dk1"/>
              </a:buClr>
              <a:buSzPts val="1100"/>
              <a:buFont typeface="Arial" panose="020B0604020202020204" pitchFamily="34" charset="0"/>
              <a:buChar char="•"/>
            </a:pPr>
            <a:endParaRPr lang="en-US" sz="1400" b="1" dirty="0">
              <a:solidFill>
                <a:srgbClr val="FF0000"/>
              </a:solidFill>
            </a:endParaRPr>
          </a:p>
        </p:txBody>
      </p:sp>
    </p:spTree>
    <p:extLst>
      <p:ext uri="{BB962C8B-B14F-4D97-AF65-F5344CB8AC3E}">
        <p14:creationId xmlns:p14="http://schemas.microsoft.com/office/powerpoint/2010/main" val="2517212600"/>
      </p:ext>
    </p:extLst>
  </p:cSld>
  <p:clrMapOvr>
    <a:masterClrMapping/>
  </p:clrMapOvr>
</p:sld>
</file>

<file path=ppt/theme/theme1.xml><?xml version="1.0" encoding="utf-8"?>
<a:theme xmlns:a="http://schemas.openxmlformats.org/drawingml/2006/main" name="Minimalist Business Slides XL by Slidesgo">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17A31FDF7CAC428AEF0C4C608F17A4" ma:contentTypeVersion="40" ma:contentTypeDescription="Create a new document." ma:contentTypeScope="" ma:versionID="b2ff85724bd51456930675dad18fea26">
  <xsd:schema xmlns:xsd="http://www.w3.org/2001/XMLSchema" xmlns:xs="http://www.w3.org/2001/XMLSchema" xmlns:p="http://schemas.microsoft.com/office/2006/metadata/properties" xmlns:ns2="8f3e6f29-bfdb-46e8-996d-61afa7cb0d1d" xmlns:ns3="768c7f41-a774-4b09-a844-299e1879f4f7" targetNamespace="http://schemas.microsoft.com/office/2006/metadata/properties" ma:root="true" ma:fieldsID="0c939a05df0f97a80d13bb1bd0bade07" ns2:_="" ns3:_="">
    <xsd:import namespace="8f3e6f29-bfdb-46e8-996d-61afa7cb0d1d"/>
    <xsd:import namespace="768c7f41-a774-4b09-a844-299e1879f4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3e6f29-bfdb-46e8-996d-61afa7cb0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Leaders" ma:index="2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Leaders" ma:index="34" nillable="true" ma:displayName="Invited Leaders" ma:internalName="Invited_Leaders">
      <xsd:simpleType>
        <xsd:restriction base="dms:Note">
          <xsd:maxLength value="255"/>
        </xsd:restriction>
      </xsd:simpleType>
    </xsd:element>
    <xsd:element name="Invited_Members" ma:index="35" nillable="true" ma:displayName="Invited Members" ma:internalName="Invited_Member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Leaders_Only_SectionGroup" ma:index="37" nillable="true" ma:displayName="Has Leaders Only SectionGroup" ma:internalName="Has_Leaders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Teams_Channel_Section_Location" ma:index="40" nillable="true" ma:displayName="Teams Channel Section Location" ma:internalName="Teams_Channel_Section_Location">
      <xsd:simpleType>
        <xsd:restriction base="dms:Text"/>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0367e97b-75cf-4c67-8ed8-7a50f5fbd251" ma:termSetId="09814cd3-568e-fe90-9814-8d621ff8fb84" ma:anchorId="fba54fb3-c3e1-fe81-a776-ca4b69148c4d" ma:open="true" ma:isKeyword="false">
      <xsd:complexType>
        <xsd:sequence>
          <xsd:element ref="pc:Terms" minOccurs="0" maxOccurs="1"/>
        </xsd:sequence>
      </xsd:complexType>
    </xsd:element>
    <xsd:element name="MediaServiceLocation" ma:index="44" nillable="true" ma:displayName="Location" ma:indexed="true" ma:internalName="MediaServiceLocation" ma:readOnly="true">
      <xsd:simpleType>
        <xsd:restriction base="dms:Text"/>
      </xsd:simpleType>
    </xsd:element>
    <xsd:element name="MediaServiceObjectDetectorVersions" ma:index="45" nillable="true" ma:displayName="MediaServiceObjectDetectorVersions" ma:hidden="true" ma:indexed="true" ma:internalName="MediaServiceObjectDetectorVersions"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8c7f41-a774-4b09-a844-299e1879f4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43" nillable="true" ma:displayName="Taxonomy Catch All Column" ma:hidden="true" ma:list="{0984ae6e-c2b6-486f-a66b-a2697ec04740}" ma:internalName="TaxCatchAll" ma:showField="CatchAllData" ma:web="768c7f41-a774-4b09-a844-299e1879f4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MS_Mappings xmlns="8f3e6f29-bfdb-46e8-996d-61afa7cb0d1d" xsi:nil="true"/>
    <Invited_Leaders xmlns="8f3e6f29-bfdb-46e8-996d-61afa7cb0d1d" xsi:nil="true"/>
    <NotebookType xmlns="8f3e6f29-bfdb-46e8-996d-61afa7cb0d1d" xsi:nil="true"/>
    <FolderType xmlns="8f3e6f29-bfdb-46e8-996d-61afa7cb0d1d" xsi:nil="true"/>
    <Member_Groups xmlns="8f3e6f29-bfdb-46e8-996d-61afa7cb0d1d">
      <UserInfo>
        <DisplayName/>
        <AccountId xsi:nil="true"/>
        <AccountType/>
      </UserInfo>
    </Member_Groups>
    <DefaultSectionNames xmlns="8f3e6f29-bfdb-46e8-996d-61afa7cb0d1d" xsi:nil="true"/>
    <AppVersion xmlns="8f3e6f29-bfdb-46e8-996d-61afa7cb0d1d" xsi:nil="true"/>
    <TeamsChannelId xmlns="8f3e6f29-bfdb-46e8-996d-61afa7cb0d1d" xsi:nil="true"/>
    <IsNotebookLocked xmlns="8f3e6f29-bfdb-46e8-996d-61afa7cb0d1d" xsi:nil="true"/>
    <CultureName xmlns="8f3e6f29-bfdb-46e8-996d-61afa7cb0d1d" xsi:nil="true"/>
    <lcf76f155ced4ddcb4097134ff3c332f xmlns="8f3e6f29-bfdb-46e8-996d-61afa7cb0d1d">
      <Terms xmlns="http://schemas.microsoft.com/office/infopath/2007/PartnerControls"/>
    </lcf76f155ced4ddcb4097134ff3c332f>
    <Templates xmlns="8f3e6f29-bfdb-46e8-996d-61afa7cb0d1d" xsi:nil="true"/>
    <Self_Registration_Enabled xmlns="8f3e6f29-bfdb-46e8-996d-61afa7cb0d1d" xsi:nil="true"/>
    <Invited_Members xmlns="8f3e6f29-bfdb-46e8-996d-61afa7cb0d1d" xsi:nil="true"/>
    <Teams_Channel_Section_Location xmlns="8f3e6f29-bfdb-46e8-996d-61afa7cb0d1d" xsi:nil="true"/>
    <Leaders xmlns="8f3e6f29-bfdb-46e8-996d-61afa7cb0d1d">
      <UserInfo>
        <DisplayName/>
        <AccountId xsi:nil="true"/>
        <AccountType/>
      </UserInfo>
    </Leaders>
    <Has_Leaders_Only_SectionGroup xmlns="8f3e6f29-bfdb-46e8-996d-61afa7cb0d1d" xsi:nil="true"/>
    <TaxCatchAll xmlns="768c7f41-a774-4b09-a844-299e1879f4f7" xsi:nil="true"/>
    <Is_Collaboration_Space_Locked xmlns="8f3e6f29-bfdb-46e8-996d-61afa7cb0d1d" xsi:nil="true"/>
    <Owner xmlns="8f3e6f29-bfdb-46e8-996d-61afa7cb0d1d">
      <UserInfo>
        <DisplayName/>
        <AccountId xsi:nil="true"/>
        <AccountType/>
      </UserInfo>
    </Owner>
    <Distribution_Groups xmlns="8f3e6f29-bfdb-46e8-996d-61afa7cb0d1d" xsi:nil="true"/>
    <Math_Settings xmlns="8f3e6f29-bfdb-46e8-996d-61afa7cb0d1d" xsi:nil="true"/>
    <Members xmlns="8f3e6f29-bfdb-46e8-996d-61afa7cb0d1d">
      <UserInfo>
        <DisplayName/>
        <AccountId xsi:nil="true"/>
        <AccountType/>
      </UserInfo>
    </Members>
  </documentManagement>
</p:properties>
</file>

<file path=customXml/itemProps1.xml><?xml version="1.0" encoding="utf-8"?>
<ds:datastoreItem xmlns:ds="http://schemas.openxmlformats.org/officeDocument/2006/customXml" ds:itemID="{4621A819-4C5D-4B23-A65E-4B45863E7039}">
  <ds:schemaRefs>
    <ds:schemaRef ds:uri="http://schemas.microsoft.com/sharepoint/v3/contenttype/forms"/>
  </ds:schemaRefs>
</ds:datastoreItem>
</file>

<file path=customXml/itemProps2.xml><?xml version="1.0" encoding="utf-8"?>
<ds:datastoreItem xmlns:ds="http://schemas.openxmlformats.org/officeDocument/2006/customXml" ds:itemID="{DF98FA96-68FC-4461-ACDD-9EC6294AE4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3e6f29-bfdb-46e8-996d-61afa7cb0d1d"/>
    <ds:schemaRef ds:uri="768c7f41-a774-4b09-a844-299e1879f4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DC2194-6C99-4AD3-AB5B-4441369036A4}">
  <ds:schemaRefs>
    <ds:schemaRef ds:uri="http://schemas.microsoft.com/office/2006/metadata/properties"/>
    <ds:schemaRef ds:uri="http://schemas.microsoft.com/office/infopath/2007/PartnerControls"/>
    <ds:schemaRef ds:uri="8f3e6f29-bfdb-46e8-996d-61afa7cb0d1d"/>
    <ds:schemaRef ds:uri="768c7f41-a774-4b09-a844-299e1879f4f7"/>
  </ds:schemaRefs>
</ds:datastoreItem>
</file>

<file path=docProps/app.xml><?xml version="1.0" encoding="utf-8"?>
<Properties xmlns="http://schemas.openxmlformats.org/officeDocument/2006/extended-properties" xmlns:vt="http://schemas.openxmlformats.org/officeDocument/2006/docPropsVTypes">
  <TotalTime>319</TotalTime>
  <Words>302</Words>
  <Application>Microsoft Office PowerPoint</Application>
  <PresentationFormat>On-screen Show (16:9)</PresentationFormat>
  <Paragraphs>23</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Minimalist Business Slides XL by Slidesgo</vt:lpstr>
      <vt:lpstr>School Improvement Plans</vt:lpstr>
      <vt:lpstr>What is the School Improvement Plan?</vt:lpstr>
      <vt:lpstr>How does the SIP impact SAC?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Business Slides</dc:title>
  <dc:creator>Katie Barnes</dc:creator>
  <cp:lastModifiedBy>Katie Barnes</cp:lastModifiedBy>
  <cp:revision>5</cp:revision>
  <dcterms:modified xsi:type="dcterms:W3CDTF">2024-09-24T13:02:59Z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0x0101009717A31FDF7CAC428AEF0C4C608F17A4</vt:lpwstr>
  </property>
</Properties>
</file>