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3" r:id="rId4"/>
  </p:sldMasterIdLst>
  <p:notesMasterIdLst>
    <p:notesMasterId r:id="rId16"/>
  </p:notesMasterIdLst>
  <p:sldIdLst>
    <p:sldId id="256" r:id="rId5"/>
    <p:sldId id="354" r:id="rId6"/>
    <p:sldId id="355" r:id="rId7"/>
    <p:sldId id="357" r:id="rId8"/>
    <p:sldId id="358" r:id="rId9"/>
    <p:sldId id="359" r:id="rId10"/>
    <p:sldId id="360" r:id="rId11"/>
    <p:sldId id="435" r:id="rId12"/>
    <p:sldId id="436" r:id="rId13"/>
    <p:sldId id="434" r:id="rId14"/>
    <p:sldId id="437" r:id="rId15"/>
  </p:sldIdLst>
  <p:sldSz cx="9144000" cy="5143500" type="screen16x9"/>
  <p:notesSz cx="6858000" cy="9144000"/>
  <p:embeddedFontLst>
    <p:embeddedFont>
      <p:font typeface="Lato" panose="020F0502020204030203" pitchFamily="34" charset="0"/>
      <p:regular r:id="rId17"/>
    </p:embeddedFont>
    <p:embeddedFont>
      <p:font typeface="Montserrat" panose="00000500000000000000" pitchFamily="2" charset="0"/>
      <p:regular r:id="rId18"/>
      <p:bold r:id="rId19"/>
      <p:italic r:id="rId20"/>
      <p:boldItalic r:id="rId21"/>
    </p:embeddedFont>
    <p:embeddedFont>
      <p:font typeface="Montserrat Medium" panose="00000600000000000000" pitchFamily="2" charset="0"/>
      <p:regular r:id="rId22"/>
      <p:italic r:id="rId23"/>
    </p:embeddedFont>
    <p:embeddedFont>
      <p:font typeface="Vidaloka" panose="020B0604020202020204" charset="0"/>
      <p:regular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C5E8935-ADAD-4435-844A-31E69B6E0D2A}">
  <a:tblStyle styleId="{4C5E8935-ADAD-4435-844A-31E69B6E0D2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76" autoAdjust="0"/>
  </p:normalViewPr>
  <p:slideViewPr>
    <p:cSldViewPr snapToGrid="0">
      <p:cViewPr varScale="1">
        <p:scale>
          <a:sx n="67" d="100"/>
          <a:sy n="67" d="100"/>
        </p:scale>
        <p:origin x="126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font" Target="fonts/font5.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8.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6.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0" name="Google Shape;48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105aad17dc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105aad17dc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Review slide above. </a:t>
            </a:r>
            <a:endParaRPr dirty="0"/>
          </a:p>
        </p:txBody>
      </p:sp>
    </p:spTree>
    <p:extLst>
      <p:ext uri="{BB962C8B-B14F-4D97-AF65-F5344CB8AC3E}">
        <p14:creationId xmlns:p14="http://schemas.microsoft.com/office/powerpoint/2010/main" val="3306153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g105aad17dc0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 name="Google Shape;509;g105aad17dc0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Read and review with SAC.</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This is the end of the required presentation. You may add to this presentation or take the slides from here and add them to your presentation for SAC. These slides should be the first slides that you go over with your SAC. </a:t>
            </a:r>
            <a:endParaRPr dirty="0"/>
          </a:p>
        </p:txBody>
      </p:sp>
    </p:spTree>
    <p:extLst>
      <p:ext uri="{BB962C8B-B14F-4D97-AF65-F5344CB8AC3E}">
        <p14:creationId xmlns:p14="http://schemas.microsoft.com/office/powerpoint/2010/main" val="3918839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Review the slide and discuss the importance of SAC.</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Review the information on the slide and remind that when you decide to become a member of SAC you are agreeing to participate </a:t>
            </a:r>
            <a:endParaRPr dirty="0"/>
          </a:p>
        </p:txBody>
      </p:sp>
    </p:spTree>
    <p:extLst>
      <p:ext uri="{BB962C8B-B14F-4D97-AF65-F5344CB8AC3E}">
        <p14:creationId xmlns:p14="http://schemas.microsoft.com/office/powerpoint/2010/main" val="3507486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Review and discuss Sunshine Law. Please answer any questions or send additional questions to Katie Barnes after </a:t>
            </a:r>
            <a:r>
              <a:rPr lang="en-US"/>
              <a:t>your meeting. </a:t>
            </a:r>
            <a:endParaRPr/>
          </a:p>
        </p:txBody>
      </p:sp>
    </p:spTree>
    <p:extLst>
      <p:ext uri="{BB962C8B-B14F-4D97-AF65-F5344CB8AC3E}">
        <p14:creationId xmlns:p14="http://schemas.microsoft.com/office/powerpoint/2010/main" val="859313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gcd8a80d6b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4" name="Google Shape;544;gcd8a80d6b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dirty="0"/>
              <a:t>Formal actions (voting, membership, </a:t>
            </a:r>
            <a:r>
              <a:rPr lang="en-US" dirty="0" err="1"/>
              <a:t>etc</a:t>
            </a:r>
            <a:r>
              <a:rPr lang="en-US" dirty="0"/>
              <a:t>) are only considered binding when made at meetings held in accordance with Sunshine Law. Any decision made at a meeting held outside of Sunshine Law can be challenged and overturned.</a:t>
            </a:r>
          </a:p>
          <a:p>
            <a:pPr marL="171450" lvl="0" indent="-171450" algn="l" rtl="0">
              <a:spcBef>
                <a:spcPts val="0"/>
              </a:spcBef>
              <a:spcAft>
                <a:spcPts val="0"/>
              </a:spcAft>
              <a:buFont typeface="Arial" panose="020B0604020202020204" pitchFamily="34" charset="0"/>
              <a:buChar char="•"/>
            </a:pPr>
            <a:r>
              <a:rPr lang="en-US" dirty="0"/>
              <a:t>Meeting minutes are part of public records and can be requested. These must be kept for every meeting, including who was in attendance, time stamps of meeting being brought to order and concluded, and any motions made with who made the motion, who seconded the motion and how the voting was split. </a:t>
            </a:r>
            <a:endParaRPr dirty="0"/>
          </a:p>
        </p:txBody>
      </p:sp>
    </p:spTree>
    <p:extLst>
      <p:ext uri="{BB962C8B-B14F-4D97-AF65-F5344CB8AC3E}">
        <p14:creationId xmlns:p14="http://schemas.microsoft.com/office/powerpoint/2010/main" val="2791040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g105aad17dc0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 name="Google Shape;509;g105aad17dc0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Please review the slide with the SAC.</a:t>
            </a:r>
            <a:endParaRPr dirty="0"/>
          </a:p>
        </p:txBody>
      </p:sp>
    </p:spTree>
    <p:extLst>
      <p:ext uri="{BB962C8B-B14F-4D97-AF65-F5344CB8AC3E}">
        <p14:creationId xmlns:p14="http://schemas.microsoft.com/office/powerpoint/2010/main" val="4021054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Review the slide. Make note that you must vote to approve the members that are placed on the membership form. If there is need to appoint a member to reach a representation that is representative of the school, you may appoint additional members.</a:t>
            </a:r>
            <a:endParaRPr dirty="0"/>
          </a:p>
        </p:txBody>
      </p:sp>
    </p:spTree>
    <p:extLst>
      <p:ext uri="{BB962C8B-B14F-4D97-AF65-F5344CB8AC3E}">
        <p14:creationId xmlns:p14="http://schemas.microsoft.com/office/powerpoint/2010/main" val="2572201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gcd8a80d6b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4" name="Google Shape;544;gcd8a80d6b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Review the slide and make note of the following: It is recommended that a School Advisory Council does not have more than 20 members, as it can become a challenge to maintain the members for the entire year and reach a quorum at each meeting. Rather than electing all parents and staff members to be full members, you can have a list of alternates that are ready to take the place of a member if they are no longer able to serve. </a:t>
            </a:r>
            <a:endParaRPr dirty="0"/>
          </a:p>
        </p:txBody>
      </p:sp>
    </p:spTree>
    <p:extLst>
      <p:ext uri="{BB962C8B-B14F-4D97-AF65-F5344CB8AC3E}">
        <p14:creationId xmlns:p14="http://schemas.microsoft.com/office/powerpoint/2010/main" val="114951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4"/>
        <p:cNvGrpSpPr/>
        <p:nvPr/>
      </p:nvGrpSpPr>
      <p:grpSpPr>
        <a:xfrm>
          <a:off x="0" y="0"/>
          <a:ext cx="0" cy="0"/>
          <a:chOff x="0" y="0"/>
          <a:chExt cx="0" cy="0"/>
        </a:xfrm>
      </p:grpSpPr>
      <p:sp>
        <p:nvSpPr>
          <p:cNvPr id="715" name="Google Shape;715;gcc7554a049_0_4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6" name="Google Shape;716;gcc7554a049_0_4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Review the slide with SAC. Your Membership Composition form will not be submitted to the School Board without the criteria listed above. It is state mandated that you meet these requirements. </a:t>
            </a:r>
            <a:endParaRPr dirty="0"/>
          </a:p>
        </p:txBody>
      </p:sp>
    </p:spTree>
    <p:extLst>
      <p:ext uri="{BB962C8B-B14F-4D97-AF65-F5344CB8AC3E}">
        <p14:creationId xmlns:p14="http://schemas.microsoft.com/office/powerpoint/2010/main" val="616219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039975" y="1324500"/>
            <a:ext cx="70641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1040000" y="3377100"/>
            <a:ext cx="7064100" cy="4419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cxnSp>
        <p:nvCxnSpPr>
          <p:cNvPr id="11" name="Google Shape;11;p2"/>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 name="Google Shape;12;p2"/>
          <p:cNvCxnSpPr/>
          <p:nvPr/>
        </p:nvCxnSpPr>
        <p:spPr>
          <a:xfrm flipH="1">
            <a:off x="-257975" y="-72550"/>
            <a:ext cx="3047400" cy="13464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3" name="Google Shape;13;p2"/>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4" name="Google Shape;14;p2"/>
          <p:cNvCxnSpPr/>
          <p:nvPr/>
        </p:nvCxnSpPr>
        <p:spPr>
          <a:xfrm flipH="1">
            <a:off x="6467450" y="3935375"/>
            <a:ext cx="3047400" cy="13464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CUSTOM_10_1_1">
    <p:spTree>
      <p:nvGrpSpPr>
        <p:cNvPr id="1" name="Shape 457"/>
        <p:cNvGrpSpPr/>
        <p:nvPr/>
      </p:nvGrpSpPr>
      <p:grpSpPr>
        <a:xfrm>
          <a:off x="0" y="0"/>
          <a:ext cx="0" cy="0"/>
          <a:chOff x="0" y="0"/>
          <a:chExt cx="0" cy="0"/>
        </a:xfrm>
      </p:grpSpPr>
      <p:cxnSp>
        <p:nvCxnSpPr>
          <p:cNvPr id="458" name="Google Shape;458;p52"/>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9" name="Google Shape;459;p52"/>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0" name="Google Shape;460;p52"/>
          <p:cNvCxnSpPr/>
          <p:nvPr/>
        </p:nvCxnSpPr>
        <p:spPr>
          <a:xfrm flipH="1">
            <a:off x="6772150" y="3663450"/>
            <a:ext cx="2823300" cy="1633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CUSTOM_30">
    <p:spTree>
      <p:nvGrpSpPr>
        <p:cNvPr id="1" name="Shape 461"/>
        <p:cNvGrpSpPr/>
        <p:nvPr/>
      </p:nvGrpSpPr>
      <p:grpSpPr>
        <a:xfrm>
          <a:off x="0" y="0"/>
          <a:ext cx="0" cy="0"/>
          <a:chOff x="0" y="0"/>
          <a:chExt cx="0" cy="0"/>
        </a:xfrm>
      </p:grpSpPr>
      <p:cxnSp>
        <p:nvCxnSpPr>
          <p:cNvPr id="462" name="Google Shape;462;p53"/>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3" name="Google Shape;463;p53"/>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4" name="Google Shape;464;p53"/>
          <p:cNvCxnSpPr/>
          <p:nvPr/>
        </p:nvCxnSpPr>
        <p:spPr>
          <a:xfrm>
            <a:off x="-250225" y="4076450"/>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5" name="Google Shape;465;p53"/>
          <p:cNvCxnSpPr/>
          <p:nvPr/>
        </p:nvCxnSpPr>
        <p:spPr>
          <a:xfrm>
            <a:off x="7441150" y="-48375"/>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6" name="Google Shape;466;p53"/>
          <p:cNvCxnSpPr/>
          <p:nvPr/>
        </p:nvCxnSpPr>
        <p:spPr>
          <a:xfrm flipH="1">
            <a:off x="7454238" y="4053663"/>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7" name="Google Shape;467;p53"/>
          <p:cNvCxnSpPr/>
          <p:nvPr/>
        </p:nvCxnSpPr>
        <p:spPr>
          <a:xfrm flipH="1">
            <a:off x="-237137" y="-71162"/>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13225" y="445025"/>
            <a:ext cx="47115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4"/>
          <p:cNvSpPr txBox="1">
            <a:spLocks noGrp="1"/>
          </p:cNvSpPr>
          <p:nvPr>
            <p:ph type="body" idx="1"/>
          </p:nvPr>
        </p:nvSpPr>
        <p:spPr>
          <a:xfrm>
            <a:off x="713250" y="1272925"/>
            <a:ext cx="7717500" cy="3295800"/>
          </a:xfrm>
          <a:prstGeom prst="rect">
            <a:avLst/>
          </a:prstGeom>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Lato"/>
              <a:buChar char="●"/>
              <a:defRPr sz="1100"/>
            </a:lvl1pPr>
            <a:lvl2pPr marL="914400" lvl="1" indent="-317500">
              <a:spcBef>
                <a:spcPts val="0"/>
              </a:spcBef>
              <a:spcAft>
                <a:spcPts val="0"/>
              </a:spcAft>
              <a:buClr>
                <a:schemeClr val="dk1"/>
              </a:buClr>
              <a:buSzPts val="1400"/>
              <a:buFont typeface="Lato"/>
              <a:buChar char="○"/>
              <a:defRPr/>
            </a:lvl2pPr>
            <a:lvl3pPr marL="1371600" lvl="2" indent="-317500">
              <a:spcBef>
                <a:spcPts val="0"/>
              </a:spcBef>
              <a:spcAft>
                <a:spcPts val="0"/>
              </a:spcAft>
              <a:buClr>
                <a:schemeClr val="dk1"/>
              </a:buClr>
              <a:buSzPts val="1400"/>
              <a:buFont typeface="Lato"/>
              <a:buChar char="■"/>
              <a:defRPr/>
            </a:lvl3pPr>
            <a:lvl4pPr marL="1828800" lvl="3" indent="-317500">
              <a:spcBef>
                <a:spcPts val="0"/>
              </a:spcBef>
              <a:spcAft>
                <a:spcPts val="0"/>
              </a:spcAft>
              <a:buClr>
                <a:schemeClr val="dk1"/>
              </a:buClr>
              <a:buSzPts val="1400"/>
              <a:buFont typeface="Lato"/>
              <a:buChar char="●"/>
              <a:defRPr/>
            </a:lvl4pPr>
            <a:lvl5pPr marL="2286000" lvl="4" indent="-317500">
              <a:spcBef>
                <a:spcPts val="0"/>
              </a:spcBef>
              <a:spcAft>
                <a:spcPts val="0"/>
              </a:spcAft>
              <a:buClr>
                <a:schemeClr val="dk1"/>
              </a:buClr>
              <a:buSzPts val="1400"/>
              <a:buFont typeface="Lato"/>
              <a:buChar char="○"/>
              <a:defRPr/>
            </a:lvl5pPr>
            <a:lvl6pPr marL="2743200" lvl="5" indent="-317500">
              <a:spcBef>
                <a:spcPts val="0"/>
              </a:spcBef>
              <a:spcAft>
                <a:spcPts val="0"/>
              </a:spcAft>
              <a:buClr>
                <a:schemeClr val="dk1"/>
              </a:buClr>
              <a:buSzPts val="1400"/>
              <a:buFont typeface="Lato"/>
              <a:buChar char="■"/>
              <a:defRPr/>
            </a:lvl6pPr>
            <a:lvl7pPr marL="3200400" lvl="6" indent="-317500">
              <a:spcBef>
                <a:spcPts val="0"/>
              </a:spcBef>
              <a:spcAft>
                <a:spcPts val="0"/>
              </a:spcAft>
              <a:buClr>
                <a:schemeClr val="dk1"/>
              </a:buClr>
              <a:buSzPts val="1400"/>
              <a:buFont typeface="Lato"/>
              <a:buChar char="●"/>
              <a:defRPr/>
            </a:lvl7pPr>
            <a:lvl8pPr marL="3657600" lvl="7" indent="-317500">
              <a:spcBef>
                <a:spcPts val="0"/>
              </a:spcBef>
              <a:spcAft>
                <a:spcPts val="0"/>
              </a:spcAft>
              <a:buClr>
                <a:schemeClr val="dk1"/>
              </a:buClr>
              <a:buSzPts val="1400"/>
              <a:buFont typeface="Lato"/>
              <a:buChar char="○"/>
              <a:defRPr/>
            </a:lvl8pPr>
            <a:lvl9pPr marL="4114800" lvl="8" indent="-317500">
              <a:spcBef>
                <a:spcPts val="0"/>
              </a:spcBef>
              <a:spcAft>
                <a:spcPts val="0"/>
              </a:spcAft>
              <a:buClr>
                <a:schemeClr val="dk1"/>
              </a:buClr>
              <a:buSzPts val="1400"/>
              <a:buFont typeface="Lato"/>
              <a:buChar char="■"/>
              <a:defRPr/>
            </a:lvl9pPr>
          </a:lstStyle>
          <a:p>
            <a:endParaRPr/>
          </a:p>
        </p:txBody>
      </p:sp>
      <p:cxnSp>
        <p:nvCxnSpPr>
          <p:cNvPr id="26" name="Google Shape;26;p4"/>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7" name="Google Shape;27;p4"/>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8" name="Google Shape;28;p4"/>
          <p:cNvCxnSpPr/>
          <p:nvPr/>
        </p:nvCxnSpPr>
        <p:spPr>
          <a:xfrm>
            <a:off x="6884900" y="-113600"/>
            <a:ext cx="2565600" cy="1306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cxnSp>
        <p:nvCxnSpPr>
          <p:cNvPr id="40" name="Google Shape;40;p6"/>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1" name="Google Shape;41;p6"/>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txBox="1">
            <a:spLocks noGrp="1"/>
          </p:cNvSpPr>
          <p:nvPr>
            <p:ph type="subTitle" idx="1"/>
          </p:nvPr>
        </p:nvSpPr>
        <p:spPr>
          <a:xfrm>
            <a:off x="895950" y="1682000"/>
            <a:ext cx="3847200" cy="2379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Char char="●"/>
              <a:defRPr sz="1400"/>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endParaRPr/>
          </a:p>
        </p:txBody>
      </p:sp>
      <p:sp>
        <p:nvSpPr>
          <p:cNvPr id="56" name="Google Shape;56;p9"/>
          <p:cNvSpPr txBox="1">
            <a:spLocks noGrp="1"/>
          </p:cNvSpPr>
          <p:nvPr>
            <p:ph type="title"/>
          </p:nvPr>
        </p:nvSpPr>
        <p:spPr>
          <a:xfrm>
            <a:off x="713225" y="445025"/>
            <a:ext cx="56799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57" name="Google Shape;57;p9"/>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58" name="Google Shape;58;p9"/>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59" name="Google Shape;59;p9"/>
          <p:cNvCxnSpPr/>
          <p:nvPr/>
        </p:nvCxnSpPr>
        <p:spPr>
          <a:xfrm flipH="1">
            <a:off x="5925450" y="2797500"/>
            <a:ext cx="3378000" cy="24669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2"/>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1">
  <p:cSld name="CUSTOM_11">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720000" y="1677218"/>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1" name="Google Shape;91;p14"/>
          <p:cNvSpPr txBox="1">
            <a:spLocks noGrp="1"/>
          </p:cNvSpPr>
          <p:nvPr>
            <p:ph type="title" idx="2" hasCustomPrompt="1"/>
          </p:nvPr>
        </p:nvSpPr>
        <p:spPr>
          <a:xfrm>
            <a:off x="1482600" y="1095325"/>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92" name="Google Shape;92;p14"/>
          <p:cNvSpPr txBox="1">
            <a:spLocks noGrp="1"/>
          </p:cNvSpPr>
          <p:nvPr>
            <p:ph type="subTitle" idx="1"/>
          </p:nvPr>
        </p:nvSpPr>
        <p:spPr>
          <a:xfrm>
            <a:off x="720000" y="2081199"/>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3" name="Google Shape;93;p14"/>
          <p:cNvSpPr txBox="1">
            <a:spLocks noGrp="1"/>
          </p:cNvSpPr>
          <p:nvPr>
            <p:ph type="title" idx="3"/>
          </p:nvPr>
        </p:nvSpPr>
        <p:spPr>
          <a:xfrm>
            <a:off x="3403800" y="1677218"/>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4" name="Google Shape;94;p14"/>
          <p:cNvSpPr txBox="1">
            <a:spLocks noGrp="1"/>
          </p:cNvSpPr>
          <p:nvPr>
            <p:ph type="title" idx="4" hasCustomPrompt="1"/>
          </p:nvPr>
        </p:nvSpPr>
        <p:spPr>
          <a:xfrm>
            <a:off x="4166400" y="1095325"/>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95" name="Google Shape;95;p14"/>
          <p:cNvSpPr txBox="1">
            <a:spLocks noGrp="1"/>
          </p:cNvSpPr>
          <p:nvPr>
            <p:ph type="subTitle" idx="5"/>
          </p:nvPr>
        </p:nvSpPr>
        <p:spPr>
          <a:xfrm>
            <a:off x="3403800" y="2081208"/>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6" name="Google Shape;96;p14"/>
          <p:cNvSpPr txBox="1">
            <a:spLocks noGrp="1"/>
          </p:cNvSpPr>
          <p:nvPr>
            <p:ph type="title" idx="6"/>
          </p:nvPr>
        </p:nvSpPr>
        <p:spPr>
          <a:xfrm>
            <a:off x="6087600" y="1677218"/>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7" name="Google Shape;97;p14"/>
          <p:cNvSpPr txBox="1">
            <a:spLocks noGrp="1"/>
          </p:cNvSpPr>
          <p:nvPr>
            <p:ph type="title" idx="7" hasCustomPrompt="1"/>
          </p:nvPr>
        </p:nvSpPr>
        <p:spPr>
          <a:xfrm>
            <a:off x="6850200" y="1095325"/>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98" name="Google Shape;98;p14"/>
          <p:cNvSpPr txBox="1">
            <a:spLocks noGrp="1"/>
          </p:cNvSpPr>
          <p:nvPr>
            <p:ph type="subTitle" idx="8"/>
          </p:nvPr>
        </p:nvSpPr>
        <p:spPr>
          <a:xfrm>
            <a:off x="6087600" y="2081208"/>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9" name="Google Shape;99;p14"/>
          <p:cNvSpPr txBox="1">
            <a:spLocks noGrp="1"/>
          </p:cNvSpPr>
          <p:nvPr>
            <p:ph type="title" idx="9"/>
          </p:nvPr>
        </p:nvSpPr>
        <p:spPr>
          <a:xfrm>
            <a:off x="720000" y="3313579"/>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00" name="Google Shape;100;p14"/>
          <p:cNvSpPr txBox="1">
            <a:spLocks noGrp="1"/>
          </p:cNvSpPr>
          <p:nvPr>
            <p:ph type="title" idx="13" hasCustomPrompt="1"/>
          </p:nvPr>
        </p:nvSpPr>
        <p:spPr>
          <a:xfrm>
            <a:off x="1482600" y="2714087"/>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101" name="Google Shape;101;p14"/>
          <p:cNvSpPr txBox="1">
            <a:spLocks noGrp="1"/>
          </p:cNvSpPr>
          <p:nvPr>
            <p:ph type="subTitle" idx="14"/>
          </p:nvPr>
        </p:nvSpPr>
        <p:spPr>
          <a:xfrm>
            <a:off x="720000" y="3705863"/>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02" name="Google Shape;102;p14"/>
          <p:cNvSpPr txBox="1">
            <a:spLocks noGrp="1"/>
          </p:cNvSpPr>
          <p:nvPr>
            <p:ph type="title" idx="15"/>
          </p:nvPr>
        </p:nvSpPr>
        <p:spPr>
          <a:xfrm>
            <a:off x="3403800" y="3313579"/>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03" name="Google Shape;103;p14"/>
          <p:cNvSpPr txBox="1">
            <a:spLocks noGrp="1"/>
          </p:cNvSpPr>
          <p:nvPr>
            <p:ph type="title" idx="16" hasCustomPrompt="1"/>
          </p:nvPr>
        </p:nvSpPr>
        <p:spPr>
          <a:xfrm>
            <a:off x="4166400" y="2714087"/>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104" name="Google Shape;104;p14"/>
          <p:cNvSpPr txBox="1">
            <a:spLocks noGrp="1"/>
          </p:cNvSpPr>
          <p:nvPr>
            <p:ph type="subTitle" idx="17"/>
          </p:nvPr>
        </p:nvSpPr>
        <p:spPr>
          <a:xfrm>
            <a:off x="3403800" y="3705863"/>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05" name="Google Shape;105;p14"/>
          <p:cNvSpPr txBox="1">
            <a:spLocks noGrp="1"/>
          </p:cNvSpPr>
          <p:nvPr>
            <p:ph type="title" idx="18"/>
          </p:nvPr>
        </p:nvSpPr>
        <p:spPr>
          <a:xfrm>
            <a:off x="6087600" y="3313579"/>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06" name="Google Shape;106;p14"/>
          <p:cNvSpPr txBox="1">
            <a:spLocks noGrp="1"/>
          </p:cNvSpPr>
          <p:nvPr>
            <p:ph type="title" idx="19" hasCustomPrompt="1"/>
          </p:nvPr>
        </p:nvSpPr>
        <p:spPr>
          <a:xfrm>
            <a:off x="6850200" y="2714087"/>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107" name="Google Shape;107;p14"/>
          <p:cNvSpPr txBox="1">
            <a:spLocks noGrp="1"/>
          </p:cNvSpPr>
          <p:nvPr>
            <p:ph type="subTitle" idx="20"/>
          </p:nvPr>
        </p:nvSpPr>
        <p:spPr>
          <a:xfrm>
            <a:off x="6087600" y="3705863"/>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08" name="Google Shape;108;p14"/>
          <p:cNvSpPr txBox="1">
            <a:spLocks noGrp="1"/>
          </p:cNvSpPr>
          <p:nvPr>
            <p:ph type="title" idx="21"/>
          </p:nvPr>
        </p:nvSpPr>
        <p:spPr>
          <a:xfrm>
            <a:off x="2332400" y="445025"/>
            <a:ext cx="44793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109" name="Google Shape;109;p14"/>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10" name="Google Shape;110;p14"/>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11" name="Google Shape;111;p14"/>
          <p:cNvCxnSpPr/>
          <p:nvPr/>
        </p:nvCxnSpPr>
        <p:spPr>
          <a:xfrm>
            <a:off x="-250225" y="4076450"/>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12" name="Google Shape;112;p14"/>
          <p:cNvCxnSpPr/>
          <p:nvPr/>
        </p:nvCxnSpPr>
        <p:spPr>
          <a:xfrm>
            <a:off x="7441150" y="-48375"/>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1">
  <p:cSld name="CUSTOM_12">
    <p:spTree>
      <p:nvGrpSpPr>
        <p:cNvPr id="1" name="Shape 118"/>
        <p:cNvGrpSpPr/>
        <p:nvPr/>
      </p:nvGrpSpPr>
      <p:grpSpPr>
        <a:xfrm>
          <a:off x="0" y="0"/>
          <a:ext cx="0" cy="0"/>
          <a:chOff x="0" y="0"/>
          <a:chExt cx="0" cy="0"/>
        </a:xfrm>
      </p:grpSpPr>
      <p:sp>
        <p:nvSpPr>
          <p:cNvPr id="119" name="Google Shape;119;p16"/>
          <p:cNvSpPr txBox="1">
            <a:spLocks noGrp="1"/>
          </p:cNvSpPr>
          <p:nvPr>
            <p:ph type="title"/>
          </p:nvPr>
        </p:nvSpPr>
        <p:spPr>
          <a:xfrm>
            <a:off x="699900" y="2821263"/>
            <a:ext cx="4323000" cy="497700"/>
          </a:xfrm>
          <a:prstGeom prst="rect">
            <a:avLst/>
          </a:prstGeom>
        </p:spPr>
        <p:txBody>
          <a:bodyPr spcFirstLastPara="1" wrap="square" lIns="91425" tIns="91425" rIns="91425" bIns="91425" anchor="t" anchorCtr="0">
            <a:noAutofit/>
          </a:bodyPr>
          <a:lstStyle>
            <a:lvl1pPr lvl="0" rtl="0">
              <a:spcBef>
                <a:spcPts val="0"/>
              </a:spcBef>
              <a:spcAft>
                <a:spcPts val="0"/>
              </a:spcAft>
              <a:buSzPts val="4800"/>
              <a:buNone/>
              <a:defRPr/>
            </a:lvl1pPr>
            <a:lvl2pPr lvl="1" algn="ctr" rtl="0">
              <a:spcBef>
                <a:spcPts val="0"/>
              </a:spcBef>
              <a:spcAft>
                <a:spcPts val="0"/>
              </a:spcAft>
              <a:buSzPts val="4800"/>
              <a:buFont typeface="Crimson Text"/>
              <a:buNone/>
              <a:defRPr sz="4800">
                <a:latin typeface="Crimson Text"/>
                <a:ea typeface="Crimson Text"/>
                <a:cs typeface="Crimson Text"/>
                <a:sym typeface="Crimson Text"/>
              </a:defRPr>
            </a:lvl2pPr>
            <a:lvl3pPr lvl="2" algn="ctr" rtl="0">
              <a:spcBef>
                <a:spcPts val="0"/>
              </a:spcBef>
              <a:spcAft>
                <a:spcPts val="0"/>
              </a:spcAft>
              <a:buSzPts val="4800"/>
              <a:buFont typeface="Crimson Text"/>
              <a:buNone/>
              <a:defRPr sz="4800">
                <a:latin typeface="Crimson Text"/>
                <a:ea typeface="Crimson Text"/>
                <a:cs typeface="Crimson Text"/>
                <a:sym typeface="Crimson Text"/>
              </a:defRPr>
            </a:lvl3pPr>
            <a:lvl4pPr lvl="3" algn="ctr" rtl="0">
              <a:spcBef>
                <a:spcPts val="0"/>
              </a:spcBef>
              <a:spcAft>
                <a:spcPts val="0"/>
              </a:spcAft>
              <a:buSzPts val="4800"/>
              <a:buFont typeface="Crimson Text"/>
              <a:buNone/>
              <a:defRPr sz="4800">
                <a:latin typeface="Crimson Text"/>
                <a:ea typeface="Crimson Text"/>
                <a:cs typeface="Crimson Text"/>
                <a:sym typeface="Crimson Text"/>
              </a:defRPr>
            </a:lvl4pPr>
            <a:lvl5pPr lvl="4" algn="ctr" rtl="0">
              <a:spcBef>
                <a:spcPts val="0"/>
              </a:spcBef>
              <a:spcAft>
                <a:spcPts val="0"/>
              </a:spcAft>
              <a:buSzPts val="4800"/>
              <a:buFont typeface="Crimson Text"/>
              <a:buNone/>
              <a:defRPr sz="4800">
                <a:latin typeface="Crimson Text"/>
                <a:ea typeface="Crimson Text"/>
                <a:cs typeface="Crimson Text"/>
                <a:sym typeface="Crimson Text"/>
              </a:defRPr>
            </a:lvl5pPr>
            <a:lvl6pPr lvl="5" algn="ctr" rtl="0">
              <a:spcBef>
                <a:spcPts val="0"/>
              </a:spcBef>
              <a:spcAft>
                <a:spcPts val="0"/>
              </a:spcAft>
              <a:buSzPts val="4800"/>
              <a:buFont typeface="Crimson Text"/>
              <a:buNone/>
              <a:defRPr sz="4800">
                <a:latin typeface="Crimson Text"/>
                <a:ea typeface="Crimson Text"/>
                <a:cs typeface="Crimson Text"/>
                <a:sym typeface="Crimson Text"/>
              </a:defRPr>
            </a:lvl6pPr>
            <a:lvl7pPr lvl="6" algn="ctr" rtl="0">
              <a:spcBef>
                <a:spcPts val="0"/>
              </a:spcBef>
              <a:spcAft>
                <a:spcPts val="0"/>
              </a:spcAft>
              <a:buSzPts val="4800"/>
              <a:buFont typeface="Crimson Text"/>
              <a:buNone/>
              <a:defRPr sz="4800">
                <a:latin typeface="Crimson Text"/>
                <a:ea typeface="Crimson Text"/>
                <a:cs typeface="Crimson Text"/>
                <a:sym typeface="Crimson Text"/>
              </a:defRPr>
            </a:lvl7pPr>
            <a:lvl8pPr lvl="7" algn="ctr" rtl="0">
              <a:spcBef>
                <a:spcPts val="0"/>
              </a:spcBef>
              <a:spcAft>
                <a:spcPts val="0"/>
              </a:spcAft>
              <a:buSzPts val="4800"/>
              <a:buFont typeface="Crimson Text"/>
              <a:buNone/>
              <a:defRPr sz="4800">
                <a:latin typeface="Crimson Text"/>
                <a:ea typeface="Crimson Text"/>
                <a:cs typeface="Crimson Text"/>
                <a:sym typeface="Crimson Text"/>
              </a:defRPr>
            </a:lvl8pPr>
            <a:lvl9pPr lvl="8" algn="ctr" rtl="0">
              <a:spcBef>
                <a:spcPts val="0"/>
              </a:spcBef>
              <a:spcAft>
                <a:spcPts val="0"/>
              </a:spcAft>
              <a:buSzPts val="4800"/>
              <a:buFont typeface="Crimson Text"/>
              <a:buNone/>
              <a:defRPr sz="4800">
                <a:latin typeface="Crimson Text"/>
                <a:ea typeface="Crimson Text"/>
                <a:cs typeface="Crimson Text"/>
                <a:sym typeface="Crimson Text"/>
              </a:defRPr>
            </a:lvl9pPr>
          </a:lstStyle>
          <a:p>
            <a:endParaRPr/>
          </a:p>
        </p:txBody>
      </p:sp>
      <p:sp>
        <p:nvSpPr>
          <p:cNvPr id="120" name="Google Shape;120;p16"/>
          <p:cNvSpPr txBox="1">
            <a:spLocks noGrp="1"/>
          </p:cNvSpPr>
          <p:nvPr>
            <p:ph type="subTitle" idx="1"/>
          </p:nvPr>
        </p:nvSpPr>
        <p:spPr>
          <a:xfrm>
            <a:off x="699900" y="1675902"/>
            <a:ext cx="5458200" cy="99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20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cxnSp>
        <p:nvCxnSpPr>
          <p:cNvPr id="121" name="Google Shape;121;p16"/>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2" name="Google Shape;122;p16"/>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3" name="Google Shape;123;p16"/>
          <p:cNvCxnSpPr/>
          <p:nvPr/>
        </p:nvCxnSpPr>
        <p:spPr>
          <a:xfrm flipH="1">
            <a:off x="7454238" y="4053663"/>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24" name="Google Shape;124;p16"/>
          <p:cNvCxnSpPr/>
          <p:nvPr/>
        </p:nvCxnSpPr>
        <p:spPr>
          <a:xfrm flipH="1">
            <a:off x="-237137" y="-71162"/>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449"/>
        <p:cNvGrpSpPr/>
        <p:nvPr/>
      </p:nvGrpSpPr>
      <p:grpSpPr>
        <a:xfrm>
          <a:off x="0" y="0"/>
          <a:ext cx="0" cy="0"/>
          <a:chOff x="0" y="0"/>
          <a:chExt cx="0" cy="0"/>
        </a:xfrm>
      </p:grpSpPr>
      <p:cxnSp>
        <p:nvCxnSpPr>
          <p:cNvPr id="450" name="Google Shape;450;p50"/>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1" name="Google Shape;451;p50"/>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USTOM_10_1">
    <p:spTree>
      <p:nvGrpSpPr>
        <p:cNvPr id="1" name="Shape 452"/>
        <p:cNvGrpSpPr/>
        <p:nvPr/>
      </p:nvGrpSpPr>
      <p:grpSpPr>
        <a:xfrm>
          <a:off x="0" y="0"/>
          <a:ext cx="0" cy="0"/>
          <a:chOff x="0" y="0"/>
          <a:chExt cx="0" cy="0"/>
        </a:xfrm>
      </p:grpSpPr>
      <p:cxnSp>
        <p:nvCxnSpPr>
          <p:cNvPr id="453" name="Google Shape;453;p51"/>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4" name="Google Shape;454;p51"/>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5" name="Google Shape;455;p51"/>
          <p:cNvCxnSpPr/>
          <p:nvPr/>
        </p:nvCxnSpPr>
        <p:spPr>
          <a:xfrm>
            <a:off x="7434175" y="-125600"/>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56" name="Google Shape;456;p51"/>
          <p:cNvCxnSpPr/>
          <p:nvPr/>
        </p:nvCxnSpPr>
        <p:spPr>
          <a:xfrm>
            <a:off x="-147275" y="3943475"/>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Vidaloka"/>
              <a:buNone/>
              <a:defRPr sz="3000">
                <a:solidFill>
                  <a:schemeClr val="dk1"/>
                </a:solidFill>
                <a:latin typeface="Vidaloka"/>
                <a:ea typeface="Vidaloka"/>
                <a:cs typeface="Vidaloka"/>
                <a:sym typeface="Vidaloka"/>
              </a:defRPr>
            </a:lvl1pPr>
            <a:lvl2pPr lvl="1">
              <a:spcBef>
                <a:spcPts val="0"/>
              </a:spcBef>
              <a:spcAft>
                <a:spcPts val="0"/>
              </a:spcAft>
              <a:buClr>
                <a:schemeClr val="dk1"/>
              </a:buClr>
              <a:buSzPts val="3000"/>
              <a:buNone/>
              <a:defRPr sz="3000" i="1">
                <a:solidFill>
                  <a:schemeClr val="dk1"/>
                </a:solidFill>
              </a:defRPr>
            </a:lvl2pPr>
            <a:lvl3pPr lvl="2">
              <a:spcBef>
                <a:spcPts val="0"/>
              </a:spcBef>
              <a:spcAft>
                <a:spcPts val="0"/>
              </a:spcAft>
              <a:buClr>
                <a:schemeClr val="dk1"/>
              </a:buClr>
              <a:buSzPts val="3000"/>
              <a:buNone/>
              <a:defRPr sz="3000" i="1">
                <a:solidFill>
                  <a:schemeClr val="dk1"/>
                </a:solidFill>
              </a:defRPr>
            </a:lvl3pPr>
            <a:lvl4pPr lvl="3">
              <a:spcBef>
                <a:spcPts val="0"/>
              </a:spcBef>
              <a:spcAft>
                <a:spcPts val="0"/>
              </a:spcAft>
              <a:buClr>
                <a:schemeClr val="dk1"/>
              </a:buClr>
              <a:buSzPts val="3000"/>
              <a:buNone/>
              <a:defRPr sz="3000" i="1">
                <a:solidFill>
                  <a:schemeClr val="dk1"/>
                </a:solidFill>
              </a:defRPr>
            </a:lvl4pPr>
            <a:lvl5pPr lvl="4">
              <a:spcBef>
                <a:spcPts val="0"/>
              </a:spcBef>
              <a:spcAft>
                <a:spcPts val="0"/>
              </a:spcAft>
              <a:buClr>
                <a:schemeClr val="dk1"/>
              </a:buClr>
              <a:buSzPts val="3000"/>
              <a:buNone/>
              <a:defRPr sz="3000" i="1">
                <a:solidFill>
                  <a:schemeClr val="dk1"/>
                </a:solidFill>
              </a:defRPr>
            </a:lvl5pPr>
            <a:lvl6pPr lvl="5">
              <a:spcBef>
                <a:spcPts val="0"/>
              </a:spcBef>
              <a:spcAft>
                <a:spcPts val="0"/>
              </a:spcAft>
              <a:buClr>
                <a:schemeClr val="dk1"/>
              </a:buClr>
              <a:buSzPts val="3000"/>
              <a:buNone/>
              <a:defRPr sz="3000" i="1">
                <a:solidFill>
                  <a:schemeClr val="dk1"/>
                </a:solidFill>
              </a:defRPr>
            </a:lvl6pPr>
            <a:lvl7pPr lvl="6">
              <a:spcBef>
                <a:spcPts val="0"/>
              </a:spcBef>
              <a:spcAft>
                <a:spcPts val="0"/>
              </a:spcAft>
              <a:buClr>
                <a:schemeClr val="dk1"/>
              </a:buClr>
              <a:buSzPts val="3000"/>
              <a:buNone/>
              <a:defRPr sz="3000" i="1">
                <a:solidFill>
                  <a:schemeClr val="dk1"/>
                </a:solidFill>
              </a:defRPr>
            </a:lvl7pPr>
            <a:lvl8pPr lvl="7">
              <a:spcBef>
                <a:spcPts val="0"/>
              </a:spcBef>
              <a:spcAft>
                <a:spcPts val="0"/>
              </a:spcAft>
              <a:buClr>
                <a:schemeClr val="dk1"/>
              </a:buClr>
              <a:buSzPts val="3000"/>
              <a:buNone/>
              <a:defRPr sz="3000" i="1">
                <a:solidFill>
                  <a:schemeClr val="dk1"/>
                </a:solidFill>
              </a:defRPr>
            </a:lvl8pPr>
            <a:lvl9pPr lvl="8">
              <a:spcBef>
                <a:spcPts val="0"/>
              </a:spcBef>
              <a:spcAft>
                <a:spcPts val="0"/>
              </a:spcAft>
              <a:buClr>
                <a:schemeClr val="dk1"/>
              </a:buClr>
              <a:buSzPts val="3000"/>
              <a:buNone/>
              <a:defRPr sz="3000" i="1">
                <a:solidFill>
                  <a:schemeClr val="dk1"/>
                </a:solidFill>
              </a:defRPr>
            </a:lvl9pPr>
          </a:lstStyle>
          <a:p>
            <a:endParaRPr/>
          </a:p>
        </p:txBody>
      </p:sp>
      <p:sp>
        <p:nvSpPr>
          <p:cNvPr id="7" name="Google Shape;7;p1"/>
          <p:cNvSpPr txBox="1">
            <a:spLocks noGrp="1"/>
          </p:cNvSpPr>
          <p:nvPr>
            <p:ph type="body" idx="1"/>
          </p:nvPr>
        </p:nvSpPr>
        <p:spPr>
          <a:xfrm>
            <a:off x="713250" y="1152475"/>
            <a:ext cx="77175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5" r:id="rId4"/>
    <p:sldLayoutId id="2147483658" r:id="rId5"/>
    <p:sldLayoutId id="2147483660" r:id="rId6"/>
    <p:sldLayoutId id="2147483662" r:id="rId7"/>
    <p:sldLayoutId id="2147483696" r:id="rId8"/>
    <p:sldLayoutId id="2147483697" r:id="rId9"/>
    <p:sldLayoutId id="2147483698" r:id="rId10"/>
    <p:sldLayoutId id="214748369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9"/>
          <p:cNvSpPr txBox="1">
            <a:spLocks noGrp="1"/>
          </p:cNvSpPr>
          <p:nvPr>
            <p:ph type="ctrTitle"/>
          </p:nvPr>
        </p:nvSpPr>
        <p:spPr>
          <a:xfrm>
            <a:off x="645458" y="1324500"/>
            <a:ext cx="7853083" cy="148593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dirty="0"/>
              <a:t>Voting &amp; Membership</a:t>
            </a:r>
            <a:endParaRPr sz="6000" dirty="0"/>
          </a:p>
        </p:txBody>
      </p:sp>
      <p:sp>
        <p:nvSpPr>
          <p:cNvPr id="483" name="Google Shape;483;p59"/>
          <p:cNvSpPr txBox="1">
            <a:spLocks noGrp="1"/>
          </p:cNvSpPr>
          <p:nvPr>
            <p:ph type="subTitle" idx="1"/>
          </p:nvPr>
        </p:nvSpPr>
        <p:spPr>
          <a:xfrm>
            <a:off x="1039975" y="2810435"/>
            <a:ext cx="7064100" cy="1116106"/>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dirty="0">
                <a:solidFill>
                  <a:schemeClr val="dk1"/>
                </a:solidFill>
              </a:rPr>
              <a:t>School Advisory Council</a:t>
            </a:r>
          </a:p>
          <a:p>
            <a:pPr marL="0" lvl="0" indent="0" algn="ctr" rtl="0">
              <a:spcBef>
                <a:spcPts val="0"/>
              </a:spcBef>
              <a:spcAft>
                <a:spcPts val="0"/>
              </a:spcAft>
              <a:buClr>
                <a:schemeClr val="dk1"/>
              </a:buClr>
              <a:buSzPts val="1100"/>
              <a:buFont typeface="Arial"/>
              <a:buNone/>
            </a:pPr>
            <a:r>
              <a:rPr lang="en" sz="2800" b="1" dirty="0">
                <a:solidFill>
                  <a:schemeClr val="dk1"/>
                </a:solidFill>
              </a:rPr>
              <a:t>2024-2025 Meeting 1 Information</a:t>
            </a:r>
            <a:endParaRP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82"/>
                                        </p:tgtEl>
                                        <p:attrNameLst>
                                          <p:attrName>style.visibility</p:attrName>
                                        </p:attrNameLst>
                                      </p:cBhvr>
                                      <p:to>
                                        <p:strVal val="visible"/>
                                      </p:to>
                                    </p:set>
                                    <p:anim calcmode="lin" valueType="num">
                                      <p:cBhvr additive="base">
                                        <p:cTn id="7" dur="1000"/>
                                        <p:tgtEl>
                                          <p:spTgt spid="482"/>
                                        </p:tgtEl>
                                        <p:attrNameLst>
                                          <p:attrName>ppt_x</p:attrName>
                                        </p:attrNameLst>
                                      </p:cBhvr>
                                      <p:tavLst>
                                        <p:tav tm="0">
                                          <p:val>
                                            <p:strVal val="#ppt_x-1"/>
                                          </p:val>
                                        </p:tav>
                                        <p:tav tm="100000">
                                          <p:val>
                                            <p:strVal val="#ppt_x"/>
                                          </p:val>
                                        </p:tav>
                                      </p:tavLst>
                                    </p:anim>
                                  </p:childTnLst>
                                </p:cTn>
                              </p:par>
                              <p:par>
                                <p:cTn id="8" presetID="2" presetClass="entr" presetSubtype="4" fill="hold" nodeType="withEffect">
                                  <p:stCondLst>
                                    <p:cond delay="0"/>
                                  </p:stCondLst>
                                  <p:childTnLst>
                                    <p:set>
                                      <p:cBhvr>
                                        <p:cTn id="9" dur="1" fill="hold">
                                          <p:stCondLst>
                                            <p:cond delay="0"/>
                                          </p:stCondLst>
                                        </p:cTn>
                                        <p:tgtEl>
                                          <p:spTgt spid="483"/>
                                        </p:tgtEl>
                                        <p:attrNameLst>
                                          <p:attrName>style.visibility</p:attrName>
                                        </p:attrNameLst>
                                      </p:cBhvr>
                                      <p:to>
                                        <p:strVal val="visible"/>
                                      </p:to>
                                    </p:set>
                                    <p:anim calcmode="lin" valueType="num">
                                      <p:cBhvr additive="base">
                                        <p:cTn id="10" dur="1000"/>
                                        <p:tgtEl>
                                          <p:spTgt spid="4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Google Shape;540;p64"/>
          <p:cNvSpPr txBox="1">
            <a:spLocks noGrp="1"/>
          </p:cNvSpPr>
          <p:nvPr>
            <p:ph type="title"/>
          </p:nvPr>
        </p:nvSpPr>
        <p:spPr>
          <a:xfrm>
            <a:off x="1684570" y="293216"/>
            <a:ext cx="5774859" cy="497700"/>
          </a:xfrm>
          <a:prstGeom prst="rect">
            <a:avLst/>
          </a:prstGeom>
        </p:spPr>
        <p:txBody>
          <a:bodyPr spcFirstLastPara="1" wrap="square" lIns="91425" tIns="91425" rIns="91425" bIns="91425" anchor="t" anchorCtr="0">
            <a:noAutofit/>
          </a:bodyPr>
          <a:lstStyle/>
          <a:p>
            <a:pPr>
              <a:defRPr/>
            </a:pPr>
            <a:r>
              <a:rPr lang="en-US" altLang="en-US" sz="3200" dirty="0"/>
              <a:t>SAC Membership Composition </a:t>
            </a:r>
          </a:p>
        </p:txBody>
      </p:sp>
      <p:sp>
        <p:nvSpPr>
          <p:cNvPr id="541" name="Google Shape;541;p64"/>
          <p:cNvSpPr txBox="1">
            <a:spLocks noGrp="1"/>
          </p:cNvSpPr>
          <p:nvPr>
            <p:ph type="subTitle" idx="1"/>
          </p:nvPr>
        </p:nvSpPr>
        <p:spPr>
          <a:xfrm>
            <a:off x="467519" y="1062771"/>
            <a:ext cx="8302906" cy="3521386"/>
          </a:xfrm>
          <a:prstGeom prst="rect">
            <a:avLst/>
          </a:prstGeom>
        </p:spPr>
        <p:txBody>
          <a:bodyPr spcFirstLastPara="1" wrap="square" lIns="91425" tIns="91425" rIns="91425" bIns="91425" anchor="t" anchorCtr="0">
            <a:noAutofit/>
          </a:bodyPr>
          <a:lstStyle/>
          <a:p>
            <a:pPr marL="339328" indent="-257175">
              <a:buFont typeface="Arial" panose="020B0604020202020204" pitchFamily="34" charset="0"/>
              <a:buChar char="•"/>
              <a:defRPr/>
            </a:pPr>
            <a:r>
              <a:rPr lang="en-US" altLang="en-US" sz="1400" dirty="0"/>
              <a:t>High schools must include at least one student</a:t>
            </a:r>
          </a:p>
          <a:p>
            <a:pPr marL="339328" indent="-257175">
              <a:buFont typeface="Arial" panose="020B0604020202020204" pitchFamily="34" charset="0"/>
              <a:buChar char="•"/>
              <a:defRPr/>
            </a:pPr>
            <a:endParaRPr lang="en-US" altLang="en-US" sz="1400" dirty="0"/>
          </a:p>
          <a:p>
            <a:pPr marL="339328" indent="-257175">
              <a:buFont typeface="Arial" panose="020B0604020202020204" pitchFamily="34" charset="0"/>
              <a:buChar char="•"/>
              <a:defRPr/>
            </a:pPr>
            <a:r>
              <a:rPr lang="en-US" altLang="en-US" sz="1400" dirty="0"/>
              <a:t>Middle schools may include students as SAC members but they must:</a:t>
            </a:r>
          </a:p>
          <a:p>
            <a:pPr marL="722710" lvl="1" indent="-257175" algn="l">
              <a:spcBef>
                <a:spcPts val="244"/>
              </a:spcBef>
              <a:buFont typeface="Arial" panose="020B0604020202020204" pitchFamily="34" charset="0"/>
              <a:buChar char="•"/>
              <a:defRPr/>
            </a:pPr>
            <a:r>
              <a:rPr lang="en-US" altLang="en-US" dirty="0"/>
              <a:t>Regularly attend meetings</a:t>
            </a:r>
          </a:p>
          <a:p>
            <a:pPr marL="722710" lvl="1" indent="-257175" algn="l">
              <a:spcBef>
                <a:spcPts val="244"/>
              </a:spcBef>
              <a:buFont typeface="Arial" panose="020B0604020202020204" pitchFamily="34" charset="0"/>
              <a:buChar char="•"/>
              <a:defRPr/>
            </a:pPr>
            <a:r>
              <a:rPr lang="en-US" altLang="en-US" dirty="0"/>
              <a:t>Student’s vote may not be used as determining vote regarding SAC issues</a:t>
            </a:r>
          </a:p>
          <a:p>
            <a:pPr marL="722710" lvl="1" indent="-257175" algn="l">
              <a:spcBef>
                <a:spcPts val="244"/>
              </a:spcBef>
              <a:buFont typeface="Arial" panose="020B0604020202020204" pitchFamily="34" charset="0"/>
              <a:buChar char="•"/>
              <a:defRPr/>
            </a:pPr>
            <a:r>
              <a:rPr lang="en-US" altLang="en-US" dirty="0"/>
              <a:t>Student must be elected by students</a:t>
            </a:r>
          </a:p>
          <a:p>
            <a:pPr marL="722710" lvl="1" indent="-257175" algn="l">
              <a:spcBef>
                <a:spcPts val="244"/>
              </a:spcBef>
              <a:buFont typeface="Arial" panose="020B0604020202020204" pitchFamily="34" charset="0"/>
              <a:buChar char="•"/>
              <a:defRPr/>
            </a:pPr>
            <a:endParaRPr lang="en-US" altLang="en-US" dirty="0"/>
          </a:p>
          <a:p>
            <a:pPr marL="339328" indent="-257175">
              <a:buFont typeface="Arial" panose="020B0604020202020204" pitchFamily="34" charset="0"/>
              <a:buChar char="•"/>
              <a:defRPr/>
            </a:pPr>
            <a:r>
              <a:rPr lang="en-US" altLang="en-US" sz="1400" dirty="0"/>
              <a:t>Elementary schools may have student participation but they may not be listed as official and may not vote</a:t>
            </a:r>
          </a:p>
          <a:p>
            <a:pPr marL="339328" indent="-257175">
              <a:buFont typeface="Arial" panose="020B0604020202020204" pitchFamily="34" charset="0"/>
              <a:buChar char="•"/>
              <a:defRPr/>
            </a:pPr>
            <a:endParaRPr lang="en-US" altLang="en-US" sz="1400" dirty="0"/>
          </a:p>
          <a:p>
            <a:pPr marL="339328" indent="-257175">
              <a:buFont typeface="Arial" panose="020B0604020202020204" pitchFamily="34" charset="0"/>
              <a:buChar char="•"/>
              <a:defRPr/>
            </a:pPr>
            <a:r>
              <a:rPr lang="en-US" altLang="en-US" sz="1400" dirty="0"/>
              <a:t>By-laws must include student participation guidelines</a:t>
            </a:r>
            <a:endParaRPr sz="1600" dirty="0"/>
          </a:p>
        </p:txBody>
      </p:sp>
    </p:spTree>
    <p:extLst>
      <p:ext uri="{BB962C8B-B14F-4D97-AF65-F5344CB8AC3E}">
        <p14:creationId xmlns:p14="http://schemas.microsoft.com/office/powerpoint/2010/main" val="2819179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29" name="Google Shape;529;p62"/>
          <p:cNvSpPr txBox="1">
            <a:spLocks noGrp="1"/>
          </p:cNvSpPr>
          <p:nvPr>
            <p:ph type="title" idx="21"/>
          </p:nvPr>
        </p:nvSpPr>
        <p:spPr>
          <a:xfrm>
            <a:off x="1788126" y="424855"/>
            <a:ext cx="5567747" cy="572700"/>
          </a:xfrm>
          <a:prstGeom prst="rect">
            <a:avLst/>
          </a:prstGeom>
        </p:spPr>
        <p:txBody>
          <a:bodyPr spcFirstLastPara="1" wrap="square" lIns="91425" tIns="91425" rIns="91425" bIns="91425" anchor="t" anchorCtr="0">
            <a:noAutofit/>
          </a:bodyPr>
          <a:lstStyle/>
          <a:p>
            <a:pPr>
              <a:defRPr/>
            </a:pPr>
            <a:r>
              <a:rPr lang="en-US" altLang="en-US" sz="3200" dirty="0"/>
              <a:t>SAC Membership Composition</a:t>
            </a:r>
          </a:p>
        </p:txBody>
      </p:sp>
      <p:sp>
        <p:nvSpPr>
          <p:cNvPr id="38" name="Google Shape;546;p65">
            <a:extLst>
              <a:ext uri="{FF2B5EF4-FFF2-40B4-BE49-F238E27FC236}">
                <a16:creationId xmlns:a16="http://schemas.microsoft.com/office/drawing/2014/main" id="{1CA80389-BC1A-A717-6052-130E7A2F4462}"/>
              </a:ext>
            </a:extLst>
          </p:cNvPr>
          <p:cNvSpPr txBox="1">
            <a:spLocks noGrp="1"/>
          </p:cNvSpPr>
          <p:nvPr>
            <p:ph type="subTitle" idx="1"/>
          </p:nvPr>
        </p:nvSpPr>
        <p:spPr>
          <a:xfrm>
            <a:off x="513200" y="992961"/>
            <a:ext cx="8290112" cy="3548751"/>
          </a:xfrm>
          <a:prstGeom prst="rect">
            <a:avLst/>
          </a:prstGeom>
        </p:spPr>
        <p:txBody>
          <a:bodyPr spcFirstLastPara="1" wrap="square" lIns="91425" tIns="91425" rIns="91425" bIns="91425" anchor="t" anchorCtr="0">
            <a:noAutofit/>
          </a:bodyPr>
          <a:lstStyle/>
          <a:p>
            <a:pPr marL="285750" indent="-285750" algn="l">
              <a:spcBef>
                <a:spcPts val="600"/>
              </a:spcBef>
              <a:buFont typeface="Arial" panose="020B0604020202020204" pitchFamily="34" charset="0"/>
              <a:buChar char="•"/>
            </a:pPr>
            <a:r>
              <a:rPr lang="en-US" sz="1600" dirty="0"/>
              <a:t>The SAC Composition Form must be completed (original, typed, &amp; signed) and submitted to the Office of Planning, Accountability and Assessment by October 18th </a:t>
            </a:r>
          </a:p>
          <a:p>
            <a:pPr marL="285750" indent="-285750" algn="l">
              <a:spcBef>
                <a:spcPts val="600"/>
              </a:spcBef>
              <a:buFont typeface="Arial" panose="020B0604020202020204" pitchFamily="34" charset="0"/>
              <a:buChar char="•"/>
            </a:pPr>
            <a:endParaRPr lang="en-US" sz="1100" dirty="0"/>
          </a:p>
          <a:p>
            <a:pPr marL="285750" indent="-285750" algn="l">
              <a:spcBef>
                <a:spcPts val="600"/>
              </a:spcBef>
              <a:buFont typeface="Arial" panose="020B0604020202020204" pitchFamily="34" charset="0"/>
              <a:buChar char="•"/>
            </a:pPr>
            <a:r>
              <a:rPr lang="en-US" sz="1600" b="1" u="sng" dirty="0"/>
              <a:t>This is a legal document that must be completed accurately as it will be submitted to the school board.</a:t>
            </a:r>
          </a:p>
          <a:p>
            <a:pPr marL="285750" indent="-285750" algn="l">
              <a:spcBef>
                <a:spcPts val="600"/>
              </a:spcBef>
              <a:buFont typeface="Arial" panose="020B0604020202020204" pitchFamily="34" charset="0"/>
              <a:buChar char="•"/>
            </a:pPr>
            <a:endParaRPr lang="en-US" sz="1100" dirty="0"/>
          </a:p>
          <a:p>
            <a:pPr marL="285750" indent="-285750" algn="l">
              <a:spcBef>
                <a:spcPts val="600"/>
              </a:spcBef>
              <a:buFont typeface="Arial" panose="020B0604020202020204" pitchFamily="34" charset="0"/>
              <a:buChar char="•"/>
            </a:pPr>
            <a:r>
              <a:rPr lang="en-US" sz="1600" dirty="0"/>
              <a:t>The form and instructions are provided in the SAC handbook</a:t>
            </a:r>
          </a:p>
          <a:p>
            <a:pPr marL="285750" indent="-285750" algn="l">
              <a:spcBef>
                <a:spcPts val="600"/>
              </a:spcBef>
              <a:buFont typeface="Arial" panose="020B0604020202020204" pitchFamily="34" charset="0"/>
              <a:buChar char="•"/>
            </a:pPr>
            <a:endParaRPr lang="en-US" sz="1600" dirty="0"/>
          </a:p>
          <a:p>
            <a:pPr marL="285750" indent="-285750" algn="l">
              <a:spcBef>
                <a:spcPts val="600"/>
              </a:spcBef>
              <a:buFont typeface="Arial" panose="020B0604020202020204" pitchFamily="34" charset="0"/>
              <a:buChar char="•"/>
            </a:pPr>
            <a:r>
              <a:rPr lang="en-US" sz="1600" dirty="0"/>
              <a:t>A digital copy will be emailed to the SAC Chair</a:t>
            </a:r>
          </a:p>
          <a:p>
            <a:pPr marL="0" indent="0" algn="l">
              <a:spcBef>
                <a:spcPts val="600"/>
              </a:spcBef>
            </a:pPr>
            <a:endParaRPr lang="en-US" dirty="0"/>
          </a:p>
        </p:txBody>
      </p:sp>
    </p:spTree>
    <p:extLst>
      <p:ext uri="{BB962C8B-B14F-4D97-AF65-F5344CB8AC3E}">
        <p14:creationId xmlns:p14="http://schemas.microsoft.com/office/powerpoint/2010/main" val="157791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60"/>
          <p:cNvSpPr txBox="1">
            <a:spLocks noGrp="1"/>
          </p:cNvSpPr>
          <p:nvPr>
            <p:ph type="title"/>
          </p:nvPr>
        </p:nvSpPr>
        <p:spPr>
          <a:xfrm>
            <a:off x="713224" y="445025"/>
            <a:ext cx="5432082"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School Advisory Councils (SAC)</a:t>
            </a:r>
            <a:endParaRPr dirty="0"/>
          </a:p>
        </p:txBody>
      </p:sp>
      <p:sp>
        <p:nvSpPr>
          <p:cNvPr id="489" name="Google Shape;489;p60"/>
          <p:cNvSpPr txBox="1">
            <a:spLocks noGrp="1"/>
          </p:cNvSpPr>
          <p:nvPr>
            <p:ph type="body" idx="1"/>
          </p:nvPr>
        </p:nvSpPr>
        <p:spPr>
          <a:xfrm>
            <a:off x="713250" y="1299302"/>
            <a:ext cx="7717500" cy="3295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800" dirty="0">
                <a:solidFill>
                  <a:schemeClr val="dk1"/>
                </a:solidFill>
              </a:rPr>
              <a:t>School Advisory Councils are…</a:t>
            </a:r>
          </a:p>
          <a:p>
            <a:pPr marL="0" lvl="0" indent="0" algn="l" rtl="0">
              <a:spcBef>
                <a:spcPts val="0"/>
              </a:spcBef>
              <a:spcAft>
                <a:spcPts val="0"/>
              </a:spcAft>
              <a:buClr>
                <a:schemeClr val="dk1"/>
              </a:buClr>
              <a:buSzPts val="1100"/>
              <a:buFont typeface="Arial"/>
              <a:buNone/>
            </a:pPr>
            <a:endParaRPr lang="en-US" sz="1800" dirty="0">
              <a:solidFill>
                <a:schemeClr val="dk1"/>
              </a:solidFill>
            </a:endParaRPr>
          </a:p>
          <a:p>
            <a:pPr marL="0" lvl="0" indent="0" algn="ctr" rtl="0">
              <a:spcBef>
                <a:spcPts val="0"/>
              </a:spcBef>
              <a:spcAft>
                <a:spcPts val="0"/>
              </a:spcAft>
              <a:buClr>
                <a:schemeClr val="dk1"/>
              </a:buClr>
              <a:buSzPts val="1100"/>
              <a:buFont typeface="Arial"/>
              <a:buNone/>
            </a:pPr>
            <a:r>
              <a:rPr lang="en-US" sz="1800" i="1" dirty="0">
                <a:solidFill>
                  <a:schemeClr val="dk1"/>
                </a:solidFill>
              </a:rPr>
              <a:t>A diverse group of stakeholders of a school, established through Florida law, with the shared goal of increasing student achievement in a safe learning environment.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60"/>
          <p:cNvSpPr txBox="1">
            <a:spLocks noGrp="1"/>
          </p:cNvSpPr>
          <p:nvPr>
            <p:ph type="title"/>
          </p:nvPr>
        </p:nvSpPr>
        <p:spPr>
          <a:xfrm>
            <a:off x="713250" y="288425"/>
            <a:ext cx="5432082"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SAC Member Responsibilities</a:t>
            </a:r>
            <a:endParaRPr dirty="0"/>
          </a:p>
        </p:txBody>
      </p:sp>
      <p:sp>
        <p:nvSpPr>
          <p:cNvPr id="489" name="Google Shape;489;p60"/>
          <p:cNvSpPr txBox="1">
            <a:spLocks noGrp="1"/>
          </p:cNvSpPr>
          <p:nvPr>
            <p:ph type="body" idx="1"/>
          </p:nvPr>
        </p:nvSpPr>
        <p:spPr>
          <a:xfrm>
            <a:off x="495300" y="1162050"/>
            <a:ext cx="7935450" cy="3406675"/>
          </a:xfrm>
          <a:prstGeom prst="rect">
            <a:avLst/>
          </a:prstGeom>
        </p:spPr>
        <p:txBody>
          <a:bodyPr spcFirstLastPara="1" wrap="square" lIns="91425" tIns="91425" rIns="91425" bIns="91425" anchor="t" anchorCtr="0">
            <a:noAutofit/>
          </a:bodyPr>
          <a:lstStyle/>
          <a:p>
            <a:pPr marL="457200" lvl="0" indent="-298450" algn="l" rtl="0">
              <a:spcBef>
                <a:spcPts val="1200"/>
              </a:spcBef>
              <a:spcAft>
                <a:spcPts val="0"/>
              </a:spcAft>
              <a:buSzPts val="1100"/>
              <a:buFont typeface="Montserrat Medium"/>
              <a:buChar char="●"/>
            </a:pPr>
            <a:r>
              <a:rPr lang="en-US" sz="1800" dirty="0">
                <a:solidFill>
                  <a:schemeClr val="dk1"/>
                </a:solidFill>
              </a:rPr>
              <a:t>Give feedback on School Improvement Plan</a:t>
            </a:r>
          </a:p>
          <a:p>
            <a:pPr marL="457200" lvl="0" indent="-298450" algn="l" rtl="0">
              <a:spcBef>
                <a:spcPts val="1200"/>
              </a:spcBef>
              <a:spcAft>
                <a:spcPts val="0"/>
              </a:spcAft>
              <a:buSzPts val="1100"/>
              <a:buFont typeface="Montserrat Medium"/>
              <a:buChar char="●"/>
            </a:pPr>
            <a:r>
              <a:rPr lang="en-US" sz="1800" dirty="0">
                <a:solidFill>
                  <a:schemeClr val="dk1"/>
                </a:solidFill>
              </a:rPr>
              <a:t>Decide how School Improvement funds are spent</a:t>
            </a:r>
          </a:p>
          <a:p>
            <a:pPr marL="457200" lvl="0" indent="-298450" algn="l" rtl="0">
              <a:spcBef>
                <a:spcPts val="1200"/>
              </a:spcBef>
              <a:spcAft>
                <a:spcPts val="0"/>
              </a:spcAft>
              <a:buSzPts val="1100"/>
              <a:buFont typeface="Montserrat Medium"/>
              <a:buChar char="●"/>
            </a:pPr>
            <a:r>
              <a:rPr lang="en-US" sz="1800" dirty="0">
                <a:solidFill>
                  <a:schemeClr val="dk1"/>
                </a:solidFill>
              </a:rPr>
              <a:t>Assist the principal with the school budget</a:t>
            </a:r>
          </a:p>
          <a:p>
            <a:pPr marL="457200" lvl="0" indent="-298450" algn="l" rtl="0">
              <a:spcBef>
                <a:spcPts val="1200"/>
              </a:spcBef>
              <a:spcAft>
                <a:spcPts val="0"/>
              </a:spcAft>
              <a:buSzPts val="1100"/>
              <a:buFont typeface="Montserrat Medium"/>
              <a:buChar char="●"/>
            </a:pPr>
            <a:r>
              <a:rPr lang="en-US" sz="1800" dirty="0">
                <a:solidFill>
                  <a:schemeClr val="dk1"/>
                </a:solidFill>
              </a:rPr>
              <a:t>Decide jointly with the school faculty how School Recognition Funds are spent </a:t>
            </a:r>
          </a:p>
          <a:p>
            <a:pPr marL="457200" lvl="0" indent="-298450" algn="l" rtl="0">
              <a:spcBef>
                <a:spcPts val="1200"/>
              </a:spcBef>
              <a:spcAft>
                <a:spcPts val="0"/>
              </a:spcAft>
              <a:buSzPts val="1100"/>
              <a:buFont typeface="Montserrat Medium"/>
              <a:buChar char="●"/>
            </a:pPr>
            <a:r>
              <a:rPr lang="en-US" sz="1800" dirty="0">
                <a:solidFill>
                  <a:schemeClr val="dk1"/>
                </a:solidFill>
              </a:rPr>
              <a:t>Perform functions as prescribed by regulations of the school board</a:t>
            </a:r>
            <a:endParaRPr lang="en-US" dirty="0">
              <a:solidFill>
                <a:schemeClr val="dk1"/>
              </a:solidFill>
            </a:endParaRPr>
          </a:p>
        </p:txBody>
      </p:sp>
    </p:spTree>
    <p:extLst>
      <p:ext uri="{BB962C8B-B14F-4D97-AF65-F5344CB8AC3E}">
        <p14:creationId xmlns:p14="http://schemas.microsoft.com/office/powerpoint/2010/main" val="1511920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60"/>
          <p:cNvSpPr txBox="1">
            <a:spLocks noGrp="1"/>
          </p:cNvSpPr>
          <p:nvPr>
            <p:ph type="title"/>
          </p:nvPr>
        </p:nvSpPr>
        <p:spPr>
          <a:xfrm>
            <a:off x="713250" y="288425"/>
            <a:ext cx="5432082"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Sunshine Law</a:t>
            </a:r>
            <a:endParaRPr dirty="0"/>
          </a:p>
        </p:txBody>
      </p:sp>
      <p:sp>
        <p:nvSpPr>
          <p:cNvPr id="489" name="Google Shape;489;p60"/>
          <p:cNvSpPr txBox="1">
            <a:spLocks noGrp="1"/>
          </p:cNvSpPr>
          <p:nvPr>
            <p:ph type="body" idx="1"/>
          </p:nvPr>
        </p:nvSpPr>
        <p:spPr>
          <a:xfrm>
            <a:off x="396688" y="861125"/>
            <a:ext cx="8034062" cy="3707600"/>
          </a:xfrm>
          <a:prstGeom prst="rect">
            <a:avLst/>
          </a:prstGeom>
        </p:spPr>
        <p:txBody>
          <a:bodyPr spcFirstLastPara="1" wrap="square" lIns="91425" tIns="91425" rIns="91425" bIns="91425" anchor="t" anchorCtr="0">
            <a:noAutofit/>
          </a:bodyPr>
          <a:lstStyle/>
          <a:p>
            <a:pPr marL="158750" lvl="0" indent="0" algn="l" rtl="0">
              <a:spcBef>
                <a:spcPts val="600"/>
              </a:spcBef>
              <a:spcAft>
                <a:spcPts val="0"/>
              </a:spcAft>
              <a:buSzPts val="1100"/>
              <a:buNone/>
            </a:pPr>
            <a:r>
              <a:rPr lang="en-US" sz="1400" b="1" dirty="0">
                <a:solidFill>
                  <a:schemeClr val="dk1"/>
                </a:solidFill>
              </a:rPr>
              <a:t>School Advisory Council (SAC) meetings are public meetings and subject to the government in the Sunshine Law, ss.286.011</a:t>
            </a:r>
            <a:endParaRPr lang="en-US" sz="1400" dirty="0">
              <a:solidFill>
                <a:schemeClr val="dk1"/>
              </a:solidFill>
            </a:endParaRPr>
          </a:p>
          <a:p>
            <a:pPr marL="457200" lvl="0" indent="-298450" algn="l" rtl="0">
              <a:spcBef>
                <a:spcPts val="1200"/>
              </a:spcBef>
              <a:spcAft>
                <a:spcPts val="0"/>
              </a:spcAft>
              <a:buSzPts val="1100"/>
              <a:buFont typeface="Montserrat Medium"/>
              <a:buChar char="●"/>
            </a:pPr>
            <a:r>
              <a:rPr lang="en-US" sz="1400" dirty="0">
                <a:solidFill>
                  <a:schemeClr val="dk1"/>
                </a:solidFill>
              </a:rPr>
              <a:t>Reasonable notice (7 days) of all meetings must be provided (agenda at least 3 days) and published in writing (school newsletter, website, etc.)</a:t>
            </a:r>
          </a:p>
          <a:p>
            <a:pPr marL="457200" lvl="0" indent="-298450" algn="l" rtl="0">
              <a:spcBef>
                <a:spcPts val="1200"/>
              </a:spcBef>
              <a:spcAft>
                <a:spcPts val="0"/>
              </a:spcAft>
              <a:buSzPts val="1100"/>
              <a:buFont typeface="Montserrat Medium"/>
              <a:buChar char="●"/>
            </a:pPr>
            <a:endParaRPr lang="en-US" sz="1400" dirty="0">
              <a:solidFill>
                <a:schemeClr val="dk1"/>
              </a:solidFill>
            </a:endParaRPr>
          </a:p>
          <a:p>
            <a:pPr marL="457200" lvl="0" indent="-298450" algn="l" rtl="0">
              <a:spcBef>
                <a:spcPts val="1200"/>
              </a:spcBef>
              <a:spcAft>
                <a:spcPts val="0"/>
              </a:spcAft>
              <a:buSzPts val="1100"/>
              <a:buFont typeface="Montserrat Medium"/>
              <a:buChar char="●"/>
            </a:pPr>
            <a:r>
              <a:rPr lang="en-US" sz="1400" dirty="0">
                <a:solidFill>
                  <a:schemeClr val="dk1"/>
                </a:solidFill>
              </a:rPr>
              <a:t>All meetings at which discussions and deliberations, as well as formal actions, take place must be open to the public</a:t>
            </a:r>
          </a:p>
          <a:p>
            <a:pPr marL="457200" lvl="0" indent="-298450" algn="l" rtl="0">
              <a:spcBef>
                <a:spcPts val="1200"/>
              </a:spcBef>
              <a:spcAft>
                <a:spcPts val="0"/>
              </a:spcAft>
              <a:buSzPts val="1100"/>
              <a:buFont typeface="Montserrat Medium"/>
              <a:buChar char="●"/>
            </a:pPr>
            <a:endParaRPr lang="en-US" sz="1400" dirty="0">
              <a:solidFill>
                <a:schemeClr val="dk1"/>
              </a:solidFill>
            </a:endParaRPr>
          </a:p>
          <a:p>
            <a:pPr marL="457200" lvl="0" indent="-298450" algn="l" rtl="0">
              <a:spcBef>
                <a:spcPts val="1200"/>
              </a:spcBef>
              <a:spcAft>
                <a:spcPts val="0"/>
              </a:spcAft>
              <a:buSzPts val="1100"/>
              <a:buFont typeface="Montserrat Medium"/>
              <a:buChar char="●"/>
            </a:pPr>
            <a:r>
              <a:rPr lang="en-US" sz="1400" dirty="0">
                <a:solidFill>
                  <a:schemeClr val="dk1"/>
                </a:solidFill>
              </a:rPr>
              <a:t>All meetings must be held in a facility or location accessible to the public</a:t>
            </a:r>
          </a:p>
          <a:p>
            <a:pPr marL="457200" lvl="0" indent="-298450" algn="l" rtl="0">
              <a:spcBef>
                <a:spcPts val="1200"/>
              </a:spcBef>
              <a:spcAft>
                <a:spcPts val="0"/>
              </a:spcAft>
              <a:buSzPts val="1100"/>
              <a:buFont typeface="Montserrat Medium"/>
              <a:buChar char="●"/>
            </a:pPr>
            <a:endParaRPr lang="en-US" sz="1400" dirty="0">
              <a:solidFill>
                <a:schemeClr val="dk1"/>
              </a:solidFill>
            </a:endParaRPr>
          </a:p>
        </p:txBody>
      </p:sp>
    </p:spTree>
    <p:extLst>
      <p:ext uri="{BB962C8B-B14F-4D97-AF65-F5344CB8AC3E}">
        <p14:creationId xmlns:p14="http://schemas.microsoft.com/office/powerpoint/2010/main" val="1462535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sp>
        <p:nvSpPr>
          <p:cNvPr id="546" name="Google Shape;546;p65"/>
          <p:cNvSpPr txBox="1">
            <a:spLocks noGrp="1"/>
          </p:cNvSpPr>
          <p:nvPr>
            <p:ph type="subTitle" idx="1"/>
          </p:nvPr>
        </p:nvSpPr>
        <p:spPr>
          <a:xfrm>
            <a:off x="564776" y="1149724"/>
            <a:ext cx="6925236" cy="2912176"/>
          </a:xfrm>
          <a:prstGeom prst="rect">
            <a:avLst/>
          </a:prstGeom>
        </p:spPr>
        <p:txBody>
          <a:bodyPr spcFirstLastPara="1" wrap="square" lIns="91425" tIns="91425" rIns="91425" bIns="91425" anchor="t" anchorCtr="0">
            <a:noAutofit/>
          </a:bodyPr>
          <a:lstStyle/>
          <a:p>
            <a:pPr marL="285750" indent="-285750">
              <a:spcBef>
                <a:spcPts val="600"/>
              </a:spcBef>
            </a:pPr>
            <a:r>
              <a:rPr lang="en-US" dirty="0"/>
              <a:t>Formal actions are considered binding only when made at meetings held in accordance with the Sunshine Law.</a:t>
            </a:r>
          </a:p>
          <a:p>
            <a:pPr marL="0" lvl="0" indent="0" algn="l" rtl="0">
              <a:spcBef>
                <a:spcPts val="0"/>
              </a:spcBef>
              <a:spcAft>
                <a:spcPts val="0"/>
              </a:spcAft>
              <a:buNone/>
            </a:pPr>
            <a:endParaRPr lang="en-US" dirty="0"/>
          </a:p>
          <a:p>
            <a:pPr marL="285750" indent="-285750"/>
            <a:r>
              <a:rPr lang="en-US" dirty="0"/>
              <a:t>Minutes of the meetings must be recorded and open to public inspection</a:t>
            </a:r>
          </a:p>
          <a:p>
            <a:pPr marL="0" lvl="0" indent="0" algn="l" rtl="0">
              <a:spcBef>
                <a:spcPts val="0"/>
              </a:spcBef>
              <a:spcAft>
                <a:spcPts val="0"/>
              </a:spcAft>
              <a:buNone/>
            </a:pPr>
            <a:endParaRPr lang="en-US" dirty="0"/>
          </a:p>
          <a:p>
            <a:pPr marL="285750" indent="-285750"/>
            <a:r>
              <a:rPr lang="en-US" dirty="0"/>
              <a:t>SAC members who knowingly attend a meeting not held in accordance with the provisions of the Sunshine Law are guilty of a misdemeanor</a:t>
            </a:r>
          </a:p>
        </p:txBody>
      </p:sp>
      <p:sp>
        <p:nvSpPr>
          <p:cNvPr id="547" name="Google Shape;547;p65"/>
          <p:cNvSpPr txBox="1">
            <a:spLocks noGrp="1"/>
          </p:cNvSpPr>
          <p:nvPr>
            <p:ph type="title"/>
          </p:nvPr>
        </p:nvSpPr>
        <p:spPr>
          <a:xfrm>
            <a:off x="713224" y="445025"/>
            <a:ext cx="6178393"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Conduct Meetings in the Sunshine!</a:t>
            </a:r>
            <a:endParaRPr dirty="0"/>
          </a:p>
        </p:txBody>
      </p:sp>
    </p:spTree>
    <p:extLst>
      <p:ext uri="{BB962C8B-B14F-4D97-AF65-F5344CB8AC3E}">
        <p14:creationId xmlns:p14="http://schemas.microsoft.com/office/powerpoint/2010/main" val="3649662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29" name="Google Shape;529;p62"/>
          <p:cNvSpPr txBox="1">
            <a:spLocks noGrp="1"/>
          </p:cNvSpPr>
          <p:nvPr>
            <p:ph type="title" idx="21"/>
          </p:nvPr>
        </p:nvSpPr>
        <p:spPr>
          <a:xfrm>
            <a:off x="2332400" y="445025"/>
            <a:ext cx="44793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Establishing a Quorum</a:t>
            </a:r>
            <a:endParaRPr dirty="0"/>
          </a:p>
        </p:txBody>
      </p:sp>
      <p:sp>
        <p:nvSpPr>
          <p:cNvPr id="38" name="Google Shape;546;p65">
            <a:extLst>
              <a:ext uri="{FF2B5EF4-FFF2-40B4-BE49-F238E27FC236}">
                <a16:creationId xmlns:a16="http://schemas.microsoft.com/office/drawing/2014/main" id="{1CA80389-BC1A-A717-6052-130E7A2F4462}"/>
              </a:ext>
            </a:extLst>
          </p:cNvPr>
          <p:cNvSpPr txBox="1">
            <a:spLocks noGrp="1"/>
          </p:cNvSpPr>
          <p:nvPr>
            <p:ph type="subTitle" idx="1"/>
          </p:nvPr>
        </p:nvSpPr>
        <p:spPr>
          <a:xfrm>
            <a:off x="497542" y="1055591"/>
            <a:ext cx="8290112" cy="3548751"/>
          </a:xfrm>
          <a:prstGeom prst="rect">
            <a:avLst/>
          </a:prstGeom>
        </p:spPr>
        <p:txBody>
          <a:bodyPr spcFirstLastPara="1" wrap="square" lIns="91425" tIns="91425" rIns="91425" bIns="91425" anchor="t" anchorCtr="0">
            <a:noAutofit/>
          </a:bodyPr>
          <a:lstStyle/>
          <a:p>
            <a:pPr marL="285750" indent="-285750" algn="l">
              <a:spcBef>
                <a:spcPts val="600"/>
              </a:spcBef>
              <a:buFont typeface="Arial" panose="020B0604020202020204" pitchFamily="34" charset="0"/>
              <a:buChar char="•"/>
            </a:pPr>
            <a:r>
              <a:rPr lang="en-US" dirty="0"/>
              <a:t>A quorum must be present before a vote may be taken by the School Advisory Council</a:t>
            </a:r>
          </a:p>
          <a:p>
            <a:pPr marL="285750" indent="-285750" algn="l">
              <a:spcBef>
                <a:spcPts val="600"/>
              </a:spcBef>
              <a:buFont typeface="Arial" panose="020B0604020202020204" pitchFamily="34" charset="0"/>
              <a:buChar char="•"/>
            </a:pPr>
            <a:endParaRPr lang="en-US" dirty="0"/>
          </a:p>
          <a:p>
            <a:pPr marL="285750" indent="-285750" algn="l">
              <a:spcBef>
                <a:spcPts val="600"/>
              </a:spcBef>
              <a:buFont typeface="Arial" panose="020B0604020202020204" pitchFamily="34" charset="0"/>
              <a:buChar char="•"/>
            </a:pPr>
            <a:r>
              <a:rPr lang="en-US" dirty="0"/>
              <a:t>A majority of membership constitutes a quorum</a:t>
            </a:r>
          </a:p>
          <a:p>
            <a:pPr marL="285750" indent="-285750" algn="l">
              <a:spcBef>
                <a:spcPts val="600"/>
              </a:spcBef>
              <a:buFont typeface="Arial" panose="020B0604020202020204" pitchFamily="34" charset="0"/>
              <a:buChar char="•"/>
            </a:pPr>
            <a:endParaRPr lang="en-US" dirty="0"/>
          </a:p>
          <a:p>
            <a:pPr marL="285750" indent="-285750" algn="l">
              <a:spcBef>
                <a:spcPts val="600"/>
              </a:spcBef>
              <a:buFont typeface="Arial" panose="020B0604020202020204" pitchFamily="34" charset="0"/>
              <a:buChar char="•"/>
            </a:pPr>
            <a:r>
              <a:rPr lang="en-US" dirty="0"/>
              <a:t>To determine if a quorum is present or not, divide the number of SAC members present at the meeting by the total number of voting SAC members on the Membership Composition Form</a:t>
            </a:r>
          </a:p>
          <a:p>
            <a:pPr marL="285750" indent="-285750" algn="l">
              <a:spcBef>
                <a:spcPts val="600"/>
              </a:spcBef>
              <a:buFont typeface="Arial" panose="020B0604020202020204" pitchFamily="34" charset="0"/>
              <a:buChar char="•"/>
            </a:pPr>
            <a:endParaRPr lang="en-US" dirty="0"/>
          </a:p>
          <a:p>
            <a:pPr marL="285750" indent="-285750" algn="l">
              <a:spcBef>
                <a:spcPts val="600"/>
              </a:spcBef>
              <a:buFont typeface="Arial" panose="020B0604020202020204" pitchFamily="34" charset="0"/>
              <a:buChar char="•"/>
            </a:pPr>
            <a:r>
              <a:rPr lang="en-US" dirty="0"/>
              <a:t>Do not include, Asst. Principal, District Buddy, Guests, Teachers (non-SAC members) in this calculation</a:t>
            </a:r>
          </a:p>
          <a:p>
            <a:pPr marL="285750" indent="-285750" algn="l">
              <a:spcBef>
                <a:spcPts val="600"/>
              </a:spcBef>
              <a:buFont typeface="Arial" panose="020B0604020202020204" pitchFamily="34" charset="0"/>
              <a:buChar char="•"/>
            </a:pPr>
            <a:endParaRPr lang="en-US" dirty="0"/>
          </a:p>
          <a:p>
            <a:pPr marL="285750" indent="-285750" algn="l">
              <a:spcBef>
                <a:spcPts val="600"/>
              </a:spcBef>
              <a:buFont typeface="Arial" panose="020B0604020202020204" pitchFamily="34" charset="0"/>
              <a:buChar char="•"/>
            </a:pPr>
            <a:r>
              <a:rPr lang="en-US" dirty="0"/>
              <a:t>Meeting Minutes should reflect if a quorum was met or not</a:t>
            </a:r>
          </a:p>
          <a:p>
            <a:pPr marL="285750" indent="-285750" algn="l">
              <a:spcBef>
                <a:spcPts val="600"/>
              </a:spcBef>
              <a:buFont typeface="Arial" panose="020B0604020202020204" pitchFamily="34" charset="0"/>
              <a:buChar char="•"/>
            </a:pPr>
            <a:endParaRPr lang="en-US" dirty="0"/>
          </a:p>
          <a:p>
            <a:pPr marL="0" indent="0" algn="l">
              <a:spcBef>
                <a:spcPts val="600"/>
              </a:spcBef>
            </a:pPr>
            <a:endParaRPr lang="en-US" dirty="0"/>
          </a:p>
        </p:txBody>
      </p:sp>
    </p:spTree>
    <p:extLst>
      <p:ext uri="{BB962C8B-B14F-4D97-AF65-F5344CB8AC3E}">
        <p14:creationId xmlns:p14="http://schemas.microsoft.com/office/powerpoint/2010/main" val="424895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29"/>
                                        </p:tgtEl>
                                        <p:attrNameLst>
                                          <p:attrName>style.visibility</p:attrName>
                                        </p:attrNameLst>
                                      </p:cBhvr>
                                      <p:to>
                                        <p:strVal val="visible"/>
                                      </p:to>
                                    </p:set>
                                    <p:anim calcmode="lin" valueType="num">
                                      <p:cBhvr additive="base">
                                        <p:cTn id="7" dur="1000"/>
                                        <p:tgtEl>
                                          <p:spTgt spid="5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60"/>
          <p:cNvSpPr txBox="1">
            <a:spLocks noGrp="1"/>
          </p:cNvSpPr>
          <p:nvPr>
            <p:ph type="title"/>
          </p:nvPr>
        </p:nvSpPr>
        <p:spPr>
          <a:xfrm>
            <a:off x="713250" y="288425"/>
            <a:ext cx="5432082"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SAC Membership Composition</a:t>
            </a:r>
            <a:endParaRPr dirty="0"/>
          </a:p>
        </p:txBody>
      </p:sp>
      <p:sp>
        <p:nvSpPr>
          <p:cNvPr id="489" name="Google Shape;489;p60"/>
          <p:cNvSpPr txBox="1">
            <a:spLocks noGrp="1"/>
          </p:cNvSpPr>
          <p:nvPr>
            <p:ph type="body" idx="1"/>
          </p:nvPr>
        </p:nvSpPr>
        <p:spPr>
          <a:xfrm>
            <a:off x="619305" y="1202466"/>
            <a:ext cx="7717500" cy="3295800"/>
          </a:xfrm>
          <a:prstGeom prst="rect">
            <a:avLst/>
          </a:prstGeom>
        </p:spPr>
        <p:txBody>
          <a:bodyPr spcFirstLastPara="1" wrap="square" lIns="91425" tIns="91425" rIns="91425" bIns="91425" anchor="t" anchorCtr="0">
            <a:noAutofit/>
          </a:bodyPr>
          <a:lstStyle/>
          <a:p>
            <a:pPr marL="457200" lvl="0" indent="-298450" algn="l" rtl="0">
              <a:spcBef>
                <a:spcPts val="1200"/>
              </a:spcBef>
              <a:spcAft>
                <a:spcPts val="0"/>
              </a:spcAft>
              <a:buSzPts val="1100"/>
              <a:buFont typeface="Montserrat Medium"/>
              <a:buChar char="●"/>
            </a:pPr>
            <a:r>
              <a:rPr lang="en-US" sz="1400" dirty="0">
                <a:solidFill>
                  <a:schemeClr val="dk1"/>
                </a:solidFill>
              </a:rPr>
              <a:t>SAC members are elected from their peer groups; teachers elect teachers, staff elects staff, parents elect parents and students elect students.</a:t>
            </a:r>
          </a:p>
          <a:p>
            <a:pPr marL="457200" lvl="0" indent="-298450" algn="l" rtl="0">
              <a:spcBef>
                <a:spcPts val="1200"/>
              </a:spcBef>
              <a:spcAft>
                <a:spcPts val="0"/>
              </a:spcAft>
              <a:buSzPts val="1100"/>
              <a:buFont typeface="Montserrat Medium"/>
              <a:buChar char="●"/>
            </a:pPr>
            <a:r>
              <a:rPr lang="en-US" sz="1400" dirty="0">
                <a:solidFill>
                  <a:schemeClr val="dk1"/>
                </a:solidFill>
              </a:rPr>
              <a:t>SACs must consist of the principal and an appropriately balanced number of teachers, staff, parents, community members &amp; students. “Technical center &amp; high school advisory councils shall include students, and middle &amp; junior high school advisory councils may include students.” </a:t>
            </a:r>
          </a:p>
          <a:p>
            <a:pPr marL="457200" lvl="0" indent="-298450" algn="l" rtl="0">
              <a:spcBef>
                <a:spcPts val="1200"/>
              </a:spcBef>
              <a:spcAft>
                <a:spcPts val="0"/>
              </a:spcAft>
              <a:buSzPts val="1100"/>
              <a:buFont typeface="Montserrat Medium"/>
              <a:buChar char="●"/>
            </a:pPr>
            <a:r>
              <a:rPr lang="en-US" sz="1400" dirty="0">
                <a:solidFill>
                  <a:schemeClr val="dk1"/>
                </a:solidFill>
              </a:rPr>
              <a:t>SACs must represent “the ethnic, racial and economic makeup of the community served by the school.”   To achieve this, members may be appointed.</a:t>
            </a:r>
          </a:p>
          <a:p>
            <a:pPr marL="457200" lvl="0" indent="-298450" algn="l" rtl="0">
              <a:spcBef>
                <a:spcPts val="1200"/>
              </a:spcBef>
              <a:spcAft>
                <a:spcPts val="0"/>
              </a:spcAft>
              <a:buSzPts val="1100"/>
              <a:buFont typeface="Montserrat Medium"/>
              <a:buChar char="●"/>
            </a:pPr>
            <a:r>
              <a:rPr lang="en-US" sz="1400" dirty="0">
                <a:solidFill>
                  <a:schemeClr val="dk1"/>
                </a:solidFill>
              </a:rPr>
              <a:t>In addition, the majority of SAC members (over 51%) must NOT be employed by the school and/or district.</a:t>
            </a:r>
          </a:p>
        </p:txBody>
      </p:sp>
    </p:spTree>
    <p:extLst>
      <p:ext uri="{BB962C8B-B14F-4D97-AF65-F5344CB8AC3E}">
        <p14:creationId xmlns:p14="http://schemas.microsoft.com/office/powerpoint/2010/main" val="246685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sp>
        <p:nvSpPr>
          <p:cNvPr id="546" name="Google Shape;546;p65"/>
          <p:cNvSpPr txBox="1">
            <a:spLocks noGrp="1"/>
          </p:cNvSpPr>
          <p:nvPr>
            <p:ph type="subTitle" idx="1"/>
          </p:nvPr>
        </p:nvSpPr>
        <p:spPr>
          <a:xfrm>
            <a:off x="564776" y="1149724"/>
            <a:ext cx="6925236" cy="2912176"/>
          </a:xfrm>
          <a:prstGeom prst="rect">
            <a:avLst/>
          </a:prstGeom>
        </p:spPr>
        <p:txBody>
          <a:bodyPr spcFirstLastPara="1" wrap="square" lIns="91425" tIns="91425" rIns="91425" bIns="91425" anchor="t" anchorCtr="0">
            <a:noAutofit/>
          </a:bodyPr>
          <a:lstStyle/>
          <a:p>
            <a:pPr marL="285750" indent="-285750">
              <a:spcBef>
                <a:spcPts val="600"/>
              </a:spcBef>
            </a:pPr>
            <a:r>
              <a:rPr lang="en-US" dirty="0"/>
              <a:t>A SAC may have many participants (e.g., assistant principals, sub-committee members, elementary students) but they aren’t all required to be official voting members</a:t>
            </a:r>
          </a:p>
          <a:p>
            <a:pPr marL="285750" indent="-285750">
              <a:spcBef>
                <a:spcPts val="600"/>
              </a:spcBef>
            </a:pPr>
            <a:endParaRPr lang="en-US" dirty="0"/>
          </a:p>
          <a:p>
            <a:pPr marL="285750" indent="-285750">
              <a:spcBef>
                <a:spcPts val="600"/>
              </a:spcBef>
            </a:pPr>
            <a:r>
              <a:rPr lang="en-US" dirty="0"/>
              <a:t>Electing alternates from each peer group at time of member election may be helpful</a:t>
            </a:r>
          </a:p>
          <a:p>
            <a:pPr marL="285750" indent="-285750">
              <a:spcBef>
                <a:spcPts val="600"/>
              </a:spcBef>
            </a:pPr>
            <a:endParaRPr lang="en-US" dirty="0"/>
          </a:p>
          <a:p>
            <a:pPr marL="0" indent="0">
              <a:spcBef>
                <a:spcPts val="600"/>
              </a:spcBef>
              <a:buNone/>
            </a:pPr>
            <a:r>
              <a:rPr lang="en-US" dirty="0"/>
              <a:t>– Timely replacement of members</a:t>
            </a:r>
          </a:p>
          <a:p>
            <a:pPr marL="0" indent="0">
              <a:spcBef>
                <a:spcPts val="600"/>
              </a:spcBef>
              <a:buNone/>
            </a:pPr>
            <a:r>
              <a:rPr lang="en-US" dirty="0"/>
              <a:t>– Increased public participation</a:t>
            </a:r>
          </a:p>
        </p:txBody>
      </p:sp>
      <p:sp>
        <p:nvSpPr>
          <p:cNvPr id="547" name="Google Shape;547;p65"/>
          <p:cNvSpPr txBox="1">
            <a:spLocks noGrp="1"/>
          </p:cNvSpPr>
          <p:nvPr>
            <p:ph type="title"/>
          </p:nvPr>
        </p:nvSpPr>
        <p:spPr>
          <a:xfrm>
            <a:off x="713224" y="445025"/>
            <a:ext cx="6178393"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SAC Membership Composition</a:t>
            </a:r>
          </a:p>
        </p:txBody>
      </p:sp>
    </p:spTree>
    <p:extLst>
      <p:ext uri="{BB962C8B-B14F-4D97-AF65-F5344CB8AC3E}">
        <p14:creationId xmlns:p14="http://schemas.microsoft.com/office/powerpoint/2010/main" val="2711064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17"/>
        <p:cNvGrpSpPr/>
        <p:nvPr/>
      </p:nvGrpSpPr>
      <p:grpSpPr>
        <a:xfrm>
          <a:off x="0" y="0"/>
          <a:ext cx="0" cy="0"/>
          <a:chOff x="0" y="0"/>
          <a:chExt cx="0" cy="0"/>
        </a:xfrm>
      </p:grpSpPr>
      <p:sp>
        <p:nvSpPr>
          <p:cNvPr id="718" name="Google Shape;718;p83"/>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SAC Membership Composition</a:t>
            </a:r>
          </a:p>
        </p:txBody>
      </p:sp>
      <p:sp>
        <p:nvSpPr>
          <p:cNvPr id="728" name="Google Shape;728;p83"/>
          <p:cNvSpPr txBox="1"/>
          <p:nvPr/>
        </p:nvSpPr>
        <p:spPr>
          <a:xfrm>
            <a:off x="196515" y="1075765"/>
            <a:ext cx="5414715" cy="3550023"/>
          </a:xfrm>
          <a:prstGeom prst="rect">
            <a:avLst/>
          </a:prstGeom>
          <a:noFill/>
          <a:ln>
            <a:noFill/>
          </a:ln>
        </p:spPr>
        <p:txBody>
          <a:bodyPr spcFirstLastPara="1" wrap="square" lIns="91425" tIns="91425" rIns="91425" bIns="91425" anchor="t" anchorCtr="0">
            <a:noAutofit/>
          </a:bodyPr>
          <a:lstStyle/>
          <a:p>
            <a:pPr marL="171450" lvl="0" indent="-171450" rtl="0">
              <a:spcBef>
                <a:spcPts val="0"/>
              </a:spcBef>
              <a:spcAft>
                <a:spcPts val="0"/>
              </a:spcAft>
              <a:buFont typeface="Arial" panose="020B0604020202020204" pitchFamily="34" charset="0"/>
              <a:buChar char="•"/>
            </a:pPr>
            <a:r>
              <a:rPr lang="en-US" sz="1200" dirty="0">
                <a:solidFill>
                  <a:srgbClr val="202124"/>
                </a:solidFill>
                <a:latin typeface="Montserrat"/>
                <a:ea typeface="Montserrat"/>
                <a:cs typeface="Montserrat"/>
                <a:sym typeface="Montserrat"/>
              </a:rPr>
              <a:t>At least 51 % of your membership must be made up of parents, students and community members (non-school employees). </a:t>
            </a:r>
          </a:p>
          <a:p>
            <a:pPr marL="171450" lvl="0" indent="-171450" rtl="0">
              <a:spcBef>
                <a:spcPts val="0"/>
              </a:spcBef>
              <a:spcAft>
                <a:spcPts val="0"/>
              </a:spcAft>
              <a:buFont typeface="Arial" panose="020B0604020202020204" pitchFamily="34" charset="0"/>
              <a:buChar char="•"/>
            </a:pPr>
            <a:endParaRPr lang="en-US" sz="1200" dirty="0">
              <a:solidFill>
                <a:srgbClr val="202124"/>
              </a:solidFill>
              <a:latin typeface="Montserrat"/>
              <a:ea typeface="Montserrat"/>
              <a:cs typeface="Montserrat"/>
              <a:sym typeface="Montserrat"/>
            </a:endParaRPr>
          </a:p>
          <a:p>
            <a:pPr marL="171450" lvl="0" indent="-171450" rtl="0">
              <a:spcBef>
                <a:spcPts val="0"/>
              </a:spcBef>
              <a:spcAft>
                <a:spcPts val="0"/>
              </a:spcAft>
              <a:buFont typeface="Arial" panose="020B0604020202020204" pitchFamily="34" charset="0"/>
              <a:buChar char="•"/>
            </a:pPr>
            <a:r>
              <a:rPr lang="en-US" sz="1200" dirty="0">
                <a:solidFill>
                  <a:srgbClr val="202124"/>
                </a:solidFill>
                <a:latin typeface="Montserrat"/>
                <a:ea typeface="Montserrat"/>
                <a:cs typeface="Montserrat"/>
                <a:sym typeface="Montserrat"/>
              </a:rPr>
              <a:t>Percentage of minority members should match the demographics of your school community.</a:t>
            </a:r>
          </a:p>
          <a:p>
            <a:pPr marL="171450" lvl="0" indent="-171450" rtl="0">
              <a:spcBef>
                <a:spcPts val="0"/>
              </a:spcBef>
              <a:spcAft>
                <a:spcPts val="0"/>
              </a:spcAft>
              <a:buFont typeface="Arial" panose="020B0604020202020204" pitchFamily="34" charset="0"/>
              <a:buChar char="•"/>
            </a:pPr>
            <a:endParaRPr lang="en-US" sz="1200" dirty="0">
              <a:solidFill>
                <a:srgbClr val="202124"/>
              </a:solidFill>
              <a:latin typeface="Montserrat"/>
              <a:ea typeface="Montserrat"/>
              <a:cs typeface="Montserrat"/>
              <a:sym typeface="Montserrat"/>
            </a:endParaRPr>
          </a:p>
          <a:p>
            <a:pPr marL="171450" lvl="0" indent="-171450" rtl="0">
              <a:spcBef>
                <a:spcPts val="0"/>
              </a:spcBef>
              <a:spcAft>
                <a:spcPts val="0"/>
              </a:spcAft>
              <a:buFont typeface="Arial" panose="020B0604020202020204" pitchFamily="34" charset="0"/>
              <a:buChar char="•"/>
            </a:pPr>
            <a:r>
              <a:rPr lang="en-US" sz="1200" dirty="0">
                <a:solidFill>
                  <a:srgbClr val="202124"/>
                </a:solidFill>
                <a:latin typeface="Montserrat"/>
                <a:ea typeface="Montserrat"/>
                <a:cs typeface="Montserrat"/>
                <a:sym typeface="Montserrat"/>
              </a:rPr>
              <a:t>The principal of your school must be listed and, the principal is a voting member on the roster and SAC form. Assistant principals may be present but are not voting members. DISTRICT BUDDIES ARE NOT VOTING MEMBERS.</a:t>
            </a:r>
          </a:p>
          <a:p>
            <a:pPr marL="171450" lvl="0" indent="-171450" rtl="0">
              <a:spcBef>
                <a:spcPts val="0"/>
              </a:spcBef>
              <a:spcAft>
                <a:spcPts val="0"/>
              </a:spcAft>
              <a:buFont typeface="Arial" panose="020B0604020202020204" pitchFamily="34" charset="0"/>
              <a:buChar char="•"/>
            </a:pPr>
            <a:endParaRPr lang="en-US" sz="1200" dirty="0">
              <a:solidFill>
                <a:srgbClr val="202124"/>
              </a:solidFill>
              <a:latin typeface="Montserrat"/>
              <a:ea typeface="Montserrat"/>
              <a:cs typeface="Montserrat"/>
              <a:sym typeface="Montserrat"/>
            </a:endParaRPr>
          </a:p>
          <a:p>
            <a:pPr marL="171450" lvl="0" indent="-171450" rtl="0">
              <a:spcBef>
                <a:spcPts val="0"/>
              </a:spcBef>
              <a:spcAft>
                <a:spcPts val="0"/>
              </a:spcAft>
              <a:buFont typeface="Arial" panose="020B0604020202020204" pitchFamily="34" charset="0"/>
              <a:buChar char="•"/>
            </a:pPr>
            <a:r>
              <a:rPr lang="en-US" sz="1200" dirty="0">
                <a:solidFill>
                  <a:srgbClr val="202124"/>
                </a:solidFill>
                <a:latin typeface="Montserrat"/>
                <a:ea typeface="Montserrat"/>
                <a:cs typeface="Montserrat"/>
                <a:sym typeface="Montserrat"/>
              </a:rPr>
              <a:t>There must be at least one support staff employee on your SAC. </a:t>
            </a:r>
          </a:p>
          <a:p>
            <a:pPr marL="171450" lvl="0" indent="-171450" rtl="0">
              <a:spcBef>
                <a:spcPts val="0"/>
              </a:spcBef>
              <a:spcAft>
                <a:spcPts val="0"/>
              </a:spcAft>
              <a:buFont typeface="Arial" panose="020B0604020202020204" pitchFamily="34" charset="0"/>
              <a:buChar char="•"/>
            </a:pPr>
            <a:endParaRPr lang="en-US" sz="1200" dirty="0">
              <a:solidFill>
                <a:srgbClr val="202124"/>
              </a:solidFill>
              <a:latin typeface="Montserrat"/>
              <a:ea typeface="Montserrat"/>
              <a:cs typeface="Montserrat"/>
              <a:sym typeface="Montserrat"/>
            </a:endParaRPr>
          </a:p>
          <a:p>
            <a:pPr marL="171450" lvl="0" indent="-171450" rtl="0">
              <a:spcBef>
                <a:spcPts val="0"/>
              </a:spcBef>
              <a:spcAft>
                <a:spcPts val="0"/>
              </a:spcAft>
              <a:buFont typeface="Arial" panose="020B0604020202020204" pitchFamily="34" charset="0"/>
              <a:buChar char="•"/>
            </a:pPr>
            <a:r>
              <a:rPr lang="en-US" sz="1200" dirty="0">
                <a:solidFill>
                  <a:srgbClr val="202124"/>
                </a:solidFill>
                <a:latin typeface="Montserrat"/>
                <a:ea typeface="Montserrat"/>
                <a:cs typeface="Montserrat"/>
                <a:sym typeface="Montserrat"/>
              </a:rPr>
              <a:t>Employees of your school and/or the district must be counted as employees, even if they are also a parent. </a:t>
            </a:r>
          </a:p>
          <a:p>
            <a:pPr marL="171450" lvl="0" indent="-171450" rtl="0">
              <a:spcBef>
                <a:spcPts val="0"/>
              </a:spcBef>
              <a:spcAft>
                <a:spcPts val="0"/>
              </a:spcAft>
              <a:buFont typeface="Arial" panose="020B0604020202020204" pitchFamily="34" charset="0"/>
              <a:buChar char="•"/>
            </a:pPr>
            <a:endParaRPr lang="en-US" sz="1200" dirty="0">
              <a:solidFill>
                <a:srgbClr val="202124"/>
              </a:solidFill>
              <a:latin typeface="Montserrat"/>
              <a:ea typeface="Montserrat"/>
              <a:cs typeface="Montserrat"/>
              <a:sym typeface="Montserrat"/>
            </a:endParaRPr>
          </a:p>
          <a:p>
            <a:pPr marL="171450" lvl="0" indent="-171450" rtl="0">
              <a:spcBef>
                <a:spcPts val="0"/>
              </a:spcBef>
              <a:spcAft>
                <a:spcPts val="0"/>
              </a:spcAft>
              <a:buFont typeface="Arial" panose="020B0604020202020204" pitchFamily="34" charset="0"/>
              <a:buChar char="•"/>
            </a:pPr>
            <a:r>
              <a:rPr lang="en-US" sz="1200" dirty="0">
                <a:solidFill>
                  <a:srgbClr val="202124"/>
                </a:solidFill>
                <a:latin typeface="Montserrat"/>
                <a:ea typeface="Montserrat"/>
                <a:cs typeface="Montserrat"/>
                <a:sym typeface="Montserrat"/>
              </a:rPr>
              <a:t>High schools must include at least one student. </a:t>
            </a:r>
          </a:p>
          <a:p>
            <a:pPr marL="171450" lvl="0" indent="-171450" algn="ctr" rtl="0">
              <a:spcBef>
                <a:spcPts val="0"/>
              </a:spcBef>
              <a:spcAft>
                <a:spcPts val="0"/>
              </a:spcAft>
              <a:buFont typeface="Arial" panose="020B0604020202020204" pitchFamily="34" charset="0"/>
              <a:buChar char="•"/>
            </a:pPr>
            <a:endParaRPr lang="en-US" sz="1050" dirty="0">
              <a:solidFill>
                <a:srgbClr val="202124"/>
              </a:solidFill>
              <a:latin typeface="Montserrat"/>
              <a:ea typeface="Montserrat"/>
              <a:cs typeface="Montserrat"/>
              <a:sym typeface="Montserrat"/>
            </a:endParaRPr>
          </a:p>
          <a:p>
            <a:pPr marL="171450" lvl="0" indent="-171450" algn="ctr" rtl="0">
              <a:spcBef>
                <a:spcPts val="0"/>
              </a:spcBef>
              <a:spcAft>
                <a:spcPts val="0"/>
              </a:spcAft>
              <a:buFont typeface="Arial" panose="020B0604020202020204" pitchFamily="34" charset="0"/>
              <a:buChar char="•"/>
            </a:pPr>
            <a:endParaRPr lang="en-US" sz="1000" dirty="0">
              <a:solidFill>
                <a:srgbClr val="202124"/>
              </a:solidFill>
              <a:latin typeface="Montserrat"/>
              <a:ea typeface="Montserrat"/>
              <a:cs typeface="Montserrat"/>
              <a:sym typeface="Montserrat"/>
            </a:endParaRPr>
          </a:p>
        </p:txBody>
      </p:sp>
      <p:sp>
        <p:nvSpPr>
          <p:cNvPr id="732" name="Google Shape;732;p83"/>
          <p:cNvSpPr txBox="1"/>
          <p:nvPr/>
        </p:nvSpPr>
        <p:spPr>
          <a:xfrm>
            <a:off x="5616646" y="2214750"/>
            <a:ext cx="3182920" cy="357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600" b="1" dirty="0">
                <a:solidFill>
                  <a:schemeClr val="dk1"/>
                </a:solidFill>
                <a:latin typeface="Vidaloka"/>
                <a:ea typeface="Vidaloka"/>
                <a:cs typeface="Vidaloka"/>
                <a:sym typeface="Vidaloka"/>
              </a:rPr>
              <a:t>This criteria must be met in order for your composition form to be presented to the School Board</a:t>
            </a:r>
          </a:p>
        </p:txBody>
      </p:sp>
      <p:cxnSp>
        <p:nvCxnSpPr>
          <p:cNvPr id="2" name="Straight Arrow Connector 1">
            <a:extLst>
              <a:ext uri="{FF2B5EF4-FFF2-40B4-BE49-F238E27FC236}">
                <a16:creationId xmlns:a16="http://schemas.microsoft.com/office/drawing/2014/main" id="{4A299CF3-76CC-1BF9-22A1-E41E590854DB}"/>
              </a:ext>
            </a:extLst>
          </p:cNvPr>
          <p:cNvCxnSpPr>
            <a:cxnSpLocks/>
          </p:cNvCxnSpPr>
          <p:nvPr/>
        </p:nvCxnSpPr>
        <p:spPr>
          <a:xfrm>
            <a:off x="5613938" y="1024120"/>
            <a:ext cx="0" cy="360166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9219196"/>
      </p:ext>
    </p:extLst>
  </p:cSld>
  <p:clrMapOvr>
    <a:masterClrMapping/>
  </p:clrMapOvr>
</p:sld>
</file>

<file path=ppt/theme/theme1.xml><?xml version="1.0" encoding="utf-8"?>
<a:theme xmlns:a="http://schemas.openxmlformats.org/drawingml/2006/main" name="Minimalist Business Slides XL by Slidesgo">
  <a:themeElements>
    <a:clrScheme name="Simple Light">
      <a:dk1>
        <a:srgbClr val="000000"/>
      </a:dk1>
      <a:lt1>
        <a:srgbClr val="F5F2EE"/>
      </a:lt1>
      <a:dk2>
        <a:srgbClr val="000000"/>
      </a:dk2>
      <a:lt2>
        <a:srgbClr val="EEEEEE"/>
      </a:lt2>
      <a:accent1>
        <a:srgbClr val="3F3533"/>
      </a:accent1>
      <a:accent2>
        <a:srgbClr val="3F3533"/>
      </a:accent2>
      <a:accent3>
        <a:srgbClr val="3F3533"/>
      </a:accent3>
      <a:accent4>
        <a:srgbClr val="3F3533"/>
      </a:accent4>
      <a:accent5>
        <a:srgbClr val="3F3533"/>
      </a:accent5>
      <a:accent6>
        <a:srgbClr val="3F353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MS_Mappings xmlns="8f3e6f29-bfdb-46e8-996d-61afa7cb0d1d" xsi:nil="true"/>
    <Invited_Leaders xmlns="8f3e6f29-bfdb-46e8-996d-61afa7cb0d1d" xsi:nil="true"/>
    <NotebookType xmlns="8f3e6f29-bfdb-46e8-996d-61afa7cb0d1d" xsi:nil="true"/>
    <FolderType xmlns="8f3e6f29-bfdb-46e8-996d-61afa7cb0d1d" xsi:nil="true"/>
    <Member_Groups xmlns="8f3e6f29-bfdb-46e8-996d-61afa7cb0d1d">
      <UserInfo>
        <DisplayName/>
        <AccountId xsi:nil="true"/>
        <AccountType/>
      </UserInfo>
    </Member_Groups>
    <DefaultSectionNames xmlns="8f3e6f29-bfdb-46e8-996d-61afa7cb0d1d" xsi:nil="true"/>
    <AppVersion xmlns="8f3e6f29-bfdb-46e8-996d-61afa7cb0d1d" xsi:nil="true"/>
    <TeamsChannelId xmlns="8f3e6f29-bfdb-46e8-996d-61afa7cb0d1d" xsi:nil="true"/>
    <IsNotebookLocked xmlns="8f3e6f29-bfdb-46e8-996d-61afa7cb0d1d" xsi:nil="true"/>
    <CultureName xmlns="8f3e6f29-bfdb-46e8-996d-61afa7cb0d1d" xsi:nil="true"/>
    <lcf76f155ced4ddcb4097134ff3c332f xmlns="8f3e6f29-bfdb-46e8-996d-61afa7cb0d1d">
      <Terms xmlns="http://schemas.microsoft.com/office/infopath/2007/PartnerControls"/>
    </lcf76f155ced4ddcb4097134ff3c332f>
    <Templates xmlns="8f3e6f29-bfdb-46e8-996d-61afa7cb0d1d" xsi:nil="true"/>
    <Self_Registration_Enabled xmlns="8f3e6f29-bfdb-46e8-996d-61afa7cb0d1d" xsi:nil="true"/>
    <Invited_Members xmlns="8f3e6f29-bfdb-46e8-996d-61afa7cb0d1d" xsi:nil="true"/>
    <Teams_Channel_Section_Location xmlns="8f3e6f29-bfdb-46e8-996d-61afa7cb0d1d" xsi:nil="true"/>
    <Leaders xmlns="8f3e6f29-bfdb-46e8-996d-61afa7cb0d1d">
      <UserInfo>
        <DisplayName/>
        <AccountId xsi:nil="true"/>
        <AccountType/>
      </UserInfo>
    </Leaders>
    <Has_Leaders_Only_SectionGroup xmlns="8f3e6f29-bfdb-46e8-996d-61afa7cb0d1d" xsi:nil="true"/>
    <TaxCatchAll xmlns="768c7f41-a774-4b09-a844-299e1879f4f7" xsi:nil="true"/>
    <Is_Collaboration_Space_Locked xmlns="8f3e6f29-bfdb-46e8-996d-61afa7cb0d1d" xsi:nil="true"/>
    <Owner xmlns="8f3e6f29-bfdb-46e8-996d-61afa7cb0d1d">
      <UserInfo>
        <DisplayName/>
        <AccountId xsi:nil="true"/>
        <AccountType/>
      </UserInfo>
    </Owner>
    <Distribution_Groups xmlns="8f3e6f29-bfdb-46e8-996d-61afa7cb0d1d" xsi:nil="true"/>
    <Math_Settings xmlns="8f3e6f29-bfdb-46e8-996d-61afa7cb0d1d" xsi:nil="true"/>
    <Members xmlns="8f3e6f29-bfdb-46e8-996d-61afa7cb0d1d">
      <UserInfo>
        <DisplayName/>
        <AccountId xsi:nil="true"/>
        <AccountType/>
      </UserInfo>
    </Memb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717A31FDF7CAC428AEF0C4C608F17A4" ma:contentTypeVersion="40" ma:contentTypeDescription="Create a new document." ma:contentTypeScope="" ma:versionID="b2ff85724bd51456930675dad18fea26">
  <xsd:schema xmlns:xsd="http://www.w3.org/2001/XMLSchema" xmlns:xs="http://www.w3.org/2001/XMLSchema" xmlns:p="http://schemas.microsoft.com/office/2006/metadata/properties" xmlns:ns2="8f3e6f29-bfdb-46e8-996d-61afa7cb0d1d" xmlns:ns3="768c7f41-a774-4b09-a844-299e1879f4f7" targetNamespace="http://schemas.microsoft.com/office/2006/metadata/properties" ma:root="true" ma:fieldsID="0c939a05df0f97a80d13bb1bd0bade07" ns2:_="" ns3:_="">
    <xsd:import namespace="8f3e6f29-bfdb-46e8-996d-61afa7cb0d1d"/>
    <xsd:import namespace="768c7f41-a774-4b09-a844-299e1879f4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Teams_Channel_Section_Location"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3e6f29-bfdb-46e8-996d-61afa7cb0d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NotebookType" ma:index="20" nillable="true" ma:displayName="Notebook Type" ma:internalName="NotebookType">
      <xsd:simpleType>
        <xsd:restriction base="dms:Text"/>
      </xsd:simpleType>
    </xsd:element>
    <xsd:element name="FolderType" ma:index="21" nillable="true" ma:displayName="Folder Type" ma:internalName="FolderType">
      <xsd:simpleType>
        <xsd:restriction base="dms:Text"/>
      </xsd:simpleType>
    </xsd:element>
    <xsd:element name="CultureName" ma:index="22" nillable="true" ma:displayName="Culture Name" ma:internalName="CultureName">
      <xsd:simpleType>
        <xsd:restriction base="dms:Text"/>
      </xsd:simpleType>
    </xsd:element>
    <xsd:element name="AppVersion" ma:index="23" nillable="true" ma:displayName="App Version" ma:internalName="AppVersion">
      <xsd:simpleType>
        <xsd:restriction base="dms:Text"/>
      </xsd:simpleType>
    </xsd:element>
    <xsd:element name="TeamsChannelId" ma:index="24" nillable="true" ma:displayName="Teams Channel Id" ma:internalName="TeamsChannelId">
      <xsd:simpleType>
        <xsd:restriction base="dms:Text"/>
      </xsd:simpleType>
    </xsd:element>
    <xsd:element name="Owner" ma:index="2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6" nillable="true" ma:displayName="Math Settings" ma:internalName="Math_Settings">
      <xsd:simpleType>
        <xsd:restriction base="dms:Text"/>
      </xsd:simpleType>
    </xsd:element>
    <xsd:element name="DefaultSectionNames" ma:index="27" nillable="true" ma:displayName="Default Section Names" ma:internalName="DefaultSectionNames">
      <xsd:simpleType>
        <xsd:restriction base="dms:Note">
          <xsd:maxLength value="255"/>
        </xsd:restriction>
      </xsd:simpleType>
    </xsd:element>
    <xsd:element name="Templates" ma:index="28" nillable="true" ma:displayName="Templates" ma:internalName="Templates">
      <xsd:simpleType>
        <xsd:restriction base="dms:Note">
          <xsd:maxLength value="255"/>
        </xsd:restriction>
      </xsd:simpleType>
    </xsd:element>
    <xsd:element name="Leaders" ma:index="29"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0"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1"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2" nillable="true" ma:displayName="Distribution Groups" ma:internalName="Distribution_Groups">
      <xsd:simpleType>
        <xsd:restriction base="dms:Note">
          <xsd:maxLength value="255"/>
        </xsd:restriction>
      </xsd:simpleType>
    </xsd:element>
    <xsd:element name="LMS_Mappings" ma:index="33" nillable="true" ma:displayName="LMS Mappings" ma:internalName="LMS_Mappings">
      <xsd:simpleType>
        <xsd:restriction base="dms:Note">
          <xsd:maxLength value="255"/>
        </xsd:restriction>
      </xsd:simpleType>
    </xsd:element>
    <xsd:element name="Invited_Leaders" ma:index="34" nillable="true" ma:displayName="Invited Leaders" ma:internalName="Invited_Leaders">
      <xsd:simpleType>
        <xsd:restriction base="dms:Note">
          <xsd:maxLength value="255"/>
        </xsd:restriction>
      </xsd:simpleType>
    </xsd:element>
    <xsd:element name="Invited_Members" ma:index="35" nillable="true" ma:displayName="Invited Members" ma:internalName="Invited_Members">
      <xsd:simpleType>
        <xsd:restriction base="dms:Note">
          <xsd:maxLength value="255"/>
        </xsd:restriction>
      </xsd:simpleType>
    </xsd:element>
    <xsd:element name="Self_Registration_Enabled" ma:index="36" nillable="true" ma:displayName="Self Registration Enabled" ma:internalName="Self_Registration_Enabled">
      <xsd:simpleType>
        <xsd:restriction base="dms:Boolean"/>
      </xsd:simpleType>
    </xsd:element>
    <xsd:element name="Has_Leaders_Only_SectionGroup" ma:index="37" nillable="true" ma:displayName="Has Leaders Only SectionGroup" ma:internalName="Has_Leaders_Only_SectionGroup">
      <xsd:simpleType>
        <xsd:restriction base="dms:Boolean"/>
      </xsd:simpleType>
    </xsd:element>
    <xsd:element name="Is_Collaboration_Space_Locked" ma:index="38" nillable="true" ma:displayName="Is Collaboration Space Locked" ma:internalName="Is_Collaboration_Space_Locked">
      <xsd:simpleType>
        <xsd:restriction base="dms:Boolean"/>
      </xsd:simpleType>
    </xsd:element>
    <xsd:element name="IsNotebookLocked" ma:index="39" nillable="true" ma:displayName="Is Notebook Locked" ma:internalName="IsNotebookLocked">
      <xsd:simpleType>
        <xsd:restriction base="dms:Boolean"/>
      </xsd:simpleType>
    </xsd:element>
    <xsd:element name="Teams_Channel_Section_Location" ma:index="40" nillable="true" ma:displayName="Teams Channel Section Location" ma:internalName="Teams_Channel_Section_Location">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0367e97b-75cf-4c67-8ed8-7a50f5fbd251" ma:termSetId="09814cd3-568e-fe90-9814-8d621ff8fb84" ma:anchorId="fba54fb3-c3e1-fe81-a776-ca4b69148c4d" ma:open="true" ma:isKeyword="false">
      <xsd:complexType>
        <xsd:sequence>
          <xsd:element ref="pc:Terms" minOccurs="0" maxOccurs="1"/>
        </xsd:sequence>
      </xsd:complexType>
    </xsd:element>
    <xsd:element name="MediaServiceLocation" ma:index="44" nillable="true" ma:displayName="Location" ma:indexed="true" ma:internalName="MediaServiceLocation" ma:readOnly="true">
      <xsd:simpleType>
        <xsd:restriction base="dms:Text"/>
      </xsd:simpleType>
    </xsd:element>
    <xsd:element name="MediaServiceObjectDetectorVersions" ma:index="45" nillable="true" ma:displayName="MediaServiceObjectDetectorVersions" ma:hidden="true" ma:indexed="true" ma:internalName="MediaServiceObjectDetectorVersions" ma:readOnly="true">
      <xsd:simpleType>
        <xsd:restriction base="dms:Text"/>
      </xsd:simpleType>
    </xsd:element>
    <xsd:element name="MediaServiceSearchProperties" ma:index="4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8c7f41-a774-4b09-a844-299e1879f4f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43" nillable="true" ma:displayName="Taxonomy Catch All Column" ma:hidden="true" ma:list="{0984ae6e-c2b6-486f-a66b-a2697ec04740}" ma:internalName="TaxCatchAll" ma:showField="CatchAllData" ma:web="768c7f41-a774-4b09-a844-299e1879f4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5953C0-A846-4886-BBEF-92D8965D4C9F}">
  <ds:schemaRefs>
    <ds:schemaRef ds:uri="http://schemas.microsoft.com/office/2006/metadata/properties"/>
    <ds:schemaRef ds:uri="http://schemas.microsoft.com/office/infopath/2007/PartnerControls"/>
    <ds:schemaRef ds:uri="8f3e6f29-bfdb-46e8-996d-61afa7cb0d1d"/>
    <ds:schemaRef ds:uri="768c7f41-a774-4b09-a844-299e1879f4f7"/>
  </ds:schemaRefs>
</ds:datastoreItem>
</file>

<file path=customXml/itemProps2.xml><?xml version="1.0" encoding="utf-8"?>
<ds:datastoreItem xmlns:ds="http://schemas.openxmlformats.org/officeDocument/2006/customXml" ds:itemID="{FD30FE01-3EE7-4675-B100-8C53CD60C682}">
  <ds:schemaRefs>
    <ds:schemaRef ds:uri="http://schemas.microsoft.com/sharepoint/v3/contenttype/forms"/>
  </ds:schemaRefs>
</ds:datastoreItem>
</file>

<file path=customXml/itemProps3.xml><?xml version="1.0" encoding="utf-8"?>
<ds:datastoreItem xmlns:ds="http://schemas.openxmlformats.org/officeDocument/2006/customXml" ds:itemID="{9F544A39-3657-48FE-8E8D-C9C9E94E1E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3e6f29-bfdb-46e8-996d-61afa7cb0d1d"/>
    <ds:schemaRef ds:uri="768c7f41-a774-4b09-a844-299e1879f4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318</TotalTime>
  <Words>1185</Words>
  <Application>Microsoft Office PowerPoint</Application>
  <PresentationFormat>On-screen Show (16:9)</PresentationFormat>
  <Paragraphs>93</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Montserrat Medium</vt:lpstr>
      <vt:lpstr>Vidaloka</vt:lpstr>
      <vt:lpstr>Arial</vt:lpstr>
      <vt:lpstr>Crimson Text</vt:lpstr>
      <vt:lpstr>Montserrat</vt:lpstr>
      <vt:lpstr>Lato</vt:lpstr>
      <vt:lpstr>Minimalist Business Slides XL by Slidesgo</vt:lpstr>
      <vt:lpstr>Voting &amp; Membership</vt:lpstr>
      <vt:lpstr>School Advisory Councils (SAC)</vt:lpstr>
      <vt:lpstr>SAC Member Responsibilities</vt:lpstr>
      <vt:lpstr>Sunshine Law</vt:lpstr>
      <vt:lpstr>Conduct Meetings in the Sunshine!</vt:lpstr>
      <vt:lpstr>Establishing a Quorum</vt:lpstr>
      <vt:lpstr>SAC Membership Composition</vt:lpstr>
      <vt:lpstr>SAC Membership Composition</vt:lpstr>
      <vt:lpstr>SAC Membership Composition</vt:lpstr>
      <vt:lpstr>SAC Membership Composition </vt:lpstr>
      <vt:lpstr>SAC Membership Composition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Minimalist Business Slides</dc:title>
  <dc:creator>Katie Barnes</dc:creator>
  <cp:lastModifiedBy>Christopher G. Arcuri</cp:lastModifiedBy>
  <cp:revision>6</cp:revision>
  <dcterms:modified xsi:type="dcterms:W3CDTF">2024-09-03T11:50:44Z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0x0101009717A31FDF7CAC428AEF0C4C608F17A4</vt:lpwstr>
  </property>
  <property fmtid="{D5CDD505-2E9C-101B-9397-08002B2CF9AE}" pid="3" name="MediaServiceImageTags">
    <vt:lpwstr/>
  </property>
</Properties>
</file>