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4"/>
  </p:sldMasterIdLst>
  <p:notesMasterIdLst>
    <p:notesMasterId r:id="rId10"/>
  </p:notesMasterIdLst>
  <p:sldIdLst>
    <p:sldId id="350" r:id="rId5"/>
    <p:sldId id="445" r:id="rId6"/>
    <p:sldId id="447" r:id="rId7"/>
    <p:sldId id="449" r:id="rId8"/>
    <p:sldId id="450" r:id="rId9"/>
  </p:sldIdLst>
  <p:sldSz cx="9144000" cy="5143500" type="screen16x9"/>
  <p:notesSz cx="6858000" cy="9144000"/>
  <p:embeddedFontLst>
    <p:embeddedFont>
      <p:font typeface="Lato" panose="020F0502020204030203" pitchFamily="34" charset="0"/>
      <p:regular r:id="rId11"/>
    </p:embeddedFont>
    <p:embeddedFont>
      <p:font typeface="Montserrat" panose="00000500000000000000" pitchFamily="2" charset="0"/>
      <p:regular r:id="rId12"/>
      <p:bold r:id="rId13"/>
      <p:italic r:id="rId14"/>
      <p:boldItalic r:id="rId15"/>
    </p:embeddedFont>
    <p:embeddedFont>
      <p:font typeface="Montserrat Medium" panose="00000600000000000000" pitchFamily="2" charset="0"/>
      <p:regular r:id="rId16"/>
      <p: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52893B-EBB0-4A9A-B129-01BFD6EEC32E}" v="1" dt="2024-09-23T17:14:54.696"/>
    <p1510:client id="{46E02DA7-E2D9-0675-3AE9-E5A1290C8438}" v="1" dt="2024-09-22T23:12:03.630"/>
  </p1510:revLst>
</p1510:revInfo>
</file>

<file path=ppt/tableStyles.xml><?xml version="1.0" encoding="utf-8"?>
<a:tblStyleLst xmlns:a="http://schemas.openxmlformats.org/drawingml/2006/main" def="{4C5E8935-ADAD-4435-844A-31E69B6E0D2A}">
  <a:tblStyle styleId="{4C5E8935-ADAD-4435-844A-31E69B6E0D2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5591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105aad17dc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105aad17dc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Each meeting should have a Treasurer’s Report at the beginning of the meeting. This is a time to share what the balances of your accounts are and expenditures that were used in that month. This should be a standard component of your meeting and be reflected in your minutes. </a:t>
            </a:r>
          </a:p>
          <a:p>
            <a:pPr marL="0" lvl="0" indent="0" algn="l" rtl="0">
              <a:spcBef>
                <a:spcPts val="0"/>
              </a:spcBef>
              <a:spcAft>
                <a:spcPts val="0"/>
              </a:spcAft>
              <a:buNone/>
            </a:pPr>
            <a:endParaRPr lang="en-US"/>
          </a:p>
          <a:p>
            <a:pPr marL="0" lvl="0" indent="0" algn="l" rtl="0">
              <a:spcBef>
                <a:spcPts val="0"/>
              </a:spcBef>
              <a:spcAft>
                <a:spcPts val="0"/>
              </a:spcAft>
              <a:buNone/>
            </a:pPr>
            <a:r>
              <a:rPr lang="en-US"/>
              <a:t>It is the responsibility of the SAC chair, or Treasurer if your SAC elects to have one, to check with the school’s bookkeeper regarding the balance in each account. </a:t>
            </a:r>
          </a:p>
          <a:p>
            <a:pPr marL="0" lvl="0" indent="0" algn="l" rtl="0">
              <a:spcBef>
                <a:spcPts val="0"/>
              </a:spcBef>
              <a:spcAft>
                <a:spcPts val="0"/>
              </a:spcAft>
              <a:buNone/>
            </a:pPr>
            <a:endParaRPr lang="en-US"/>
          </a:p>
          <a:p>
            <a:pPr marL="0" indent="0" algn="l">
              <a:buNone/>
            </a:pPr>
            <a:endParaRPr lang="en-US" sz="1100"/>
          </a:p>
          <a:p>
            <a:pPr marL="0" indent="0" algn="l">
              <a:buNone/>
            </a:pPr>
            <a:r>
              <a:rPr lang="en-US" sz="1100"/>
              <a:t>If you have questions about a particular SAC Funds Request, call Katie Barnes, Accountability Coordinator.</a:t>
            </a:r>
            <a:endParaRPr lang="en-US"/>
          </a:p>
          <a:p>
            <a:pPr marL="0" lvl="0" indent="0" algn="l" rtl="0">
              <a:spcBef>
                <a:spcPts val="0"/>
              </a:spcBef>
              <a:spcAft>
                <a:spcPts val="0"/>
              </a:spcAft>
              <a:buNone/>
            </a:pPr>
            <a:endParaRPr lang="en-US"/>
          </a:p>
          <a:p>
            <a:pPr marL="0" lvl="0" indent="0" algn="l" rtl="0">
              <a:spcBef>
                <a:spcPts val="0"/>
              </a:spcBef>
              <a:spcAft>
                <a:spcPts val="0"/>
              </a:spcAft>
              <a:buNone/>
            </a:pPr>
            <a:endParaRPr/>
          </a:p>
        </p:txBody>
      </p:sp>
    </p:spTree>
    <p:extLst>
      <p:ext uri="{BB962C8B-B14F-4D97-AF65-F5344CB8AC3E}">
        <p14:creationId xmlns:p14="http://schemas.microsoft.com/office/powerpoint/2010/main" val="2603567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105aad17dc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105aad17dc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SAC Funds are provided to the district from the state, however the amount allocated varies from year to year. Some years it is five dollars per student and other years we do not receive any money from the state at all for SAC. In recent years, we have not received any additional funds for SAC from the state. </a:t>
            </a:r>
          </a:p>
          <a:p>
            <a:pPr marL="0" lvl="0" indent="0" algn="l" rtl="0">
              <a:spcBef>
                <a:spcPts val="0"/>
              </a:spcBef>
              <a:spcAft>
                <a:spcPts val="0"/>
              </a:spcAft>
              <a:buNone/>
            </a:pPr>
            <a:endParaRPr lang="en-US"/>
          </a:p>
          <a:p>
            <a:pPr marL="0" lvl="0" indent="0" algn="l" rtl="0">
              <a:spcBef>
                <a:spcPts val="0"/>
              </a:spcBef>
              <a:spcAft>
                <a:spcPts val="0"/>
              </a:spcAft>
              <a:buNone/>
            </a:pPr>
            <a:r>
              <a:rPr lang="en-US"/>
              <a:t>Some schools may have a balance from previous years that they are still able to use. </a:t>
            </a:r>
            <a:endParaRPr/>
          </a:p>
        </p:txBody>
      </p:sp>
    </p:spTree>
    <p:extLst>
      <p:ext uri="{BB962C8B-B14F-4D97-AF65-F5344CB8AC3E}">
        <p14:creationId xmlns:p14="http://schemas.microsoft.com/office/powerpoint/2010/main" val="2852440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Each year, we will receive notification from the state if the School Recognition Funds program has been approved for that year. When the state makes a decision on these funds, we will notify the schools. </a:t>
            </a:r>
            <a:endParaRPr/>
          </a:p>
        </p:txBody>
      </p:sp>
    </p:spTree>
    <p:extLst>
      <p:ext uri="{BB962C8B-B14F-4D97-AF65-F5344CB8AC3E}">
        <p14:creationId xmlns:p14="http://schemas.microsoft.com/office/powerpoint/2010/main" val="2815089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105aad17dc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105aad17dc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Schools were asked to complete their School Recognition Funds plan for the 2023-2024 school grades in the spring of 2024, in hopes that the program will continue. There are still some schools that need to submit their plan that would be used if the School Recognition Funds are approved by the state. </a:t>
            </a:r>
          </a:p>
          <a:p>
            <a:pPr marL="0" lvl="0" indent="0" algn="l" rtl="0">
              <a:spcBef>
                <a:spcPts val="0"/>
              </a:spcBef>
              <a:spcAft>
                <a:spcPts val="0"/>
              </a:spcAft>
              <a:buNone/>
            </a:pPr>
            <a:endParaRPr lang="en-US"/>
          </a:p>
          <a:p>
            <a:pPr marL="0" lvl="0" indent="0" algn="l" rtl="0">
              <a:spcBef>
                <a:spcPts val="0"/>
              </a:spcBef>
              <a:spcAft>
                <a:spcPts val="0"/>
              </a:spcAft>
              <a:buNone/>
            </a:pPr>
            <a:endParaRPr lang="en-US"/>
          </a:p>
          <a:p>
            <a:pPr marL="0" lvl="0" indent="0" algn="l" rtl="0">
              <a:spcBef>
                <a:spcPts val="0"/>
              </a:spcBef>
              <a:spcAft>
                <a:spcPts val="0"/>
              </a:spcAft>
              <a:buNone/>
            </a:pPr>
            <a:r>
              <a:rPr lang="en-US"/>
              <a:t>End of Required Presentation</a:t>
            </a:r>
            <a:endParaRPr/>
          </a:p>
        </p:txBody>
      </p:sp>
    </p:spTree>
    <p:extLst>
      <p:ext uri="{BB962C8B-B14F-4D97-AF65-F5344CB8AC3E}">
        <p14:creationId xmlns:p14="http://schemas.microsoft.com/office/powerpoint/2010/main" val="2048032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975" y="1324500"/>
            <a:ext cx="7064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040000" y="3377100"/>
            <a:ext cx="7064100" cy="4419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cxnSp>
        <p:nvCxnSpPr>
          <p:cNvPr id="11" name="Google Shape;11;p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257975" y="-72550"/>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6467450" y="3935375"/>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445025"/>
            <a:ext cx="4711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13250" y="1272925"/>
            <a:ext cx="7717500" cy="3295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endParaRPr/>
          </a:p>
        </p:txBody>
      </p:sp>
      <p:cxnSp>
        <p:nvCxnSpPr>
          <p:cNvPr id="26" name="Google Shape;26;p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13600"/>
            <a:ext cx="2565600" cy="1306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1">
  <p:cSld name="CUSTOM_11">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7200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1" name="Google Shape;91;p14"/>
          <p:cNvSpPr txBox="1">
            <a:spLocks noGrp="1"/>
          </p:cNvSpPr>
          <p:nvPr>
            <p:ph type="title" idx="2" hasCustomPrompt="1"/>
          </p:nvPr>
        </p:nvSpPr>
        <p:spPr>
          <a:xfrm>
            <a:off x="14826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2" name="Google Shape;92;p14"/>
          <p:cNvSpPr txBox="1">
            <a:spLocks noGrp="1"/>
          </p:cNvSpPr>
          <p:nvPr>
            <p:ph type="subTitle" idx="1"/>
          </p:nvPr>
        </p:nvSpPr>
        <p:spPr>
          <a:xfrm>
            <a:off x="720000" y="2081199"/>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3" name="Google Shape;93;p14"/>
          <p:cNvSpPr txBox="1">
            <a:spLocks noGrp="1"/>
          </p:cNvSpPr>
          <p:nvPr>
            <p:ph type="title" idx="3"/>
          </p:nvPr>
        </p:nvSpPr>
        <p:spPr>
          <a:xfrm>
            <a:off x="34038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4" name="Google Shape;94;p14"/>
          <p:cNvSpPr txBox="1">
            <a:spLocks noGrp="1"/>
          </p:cNvSpPr>
          <p:nvPr>
            <p:ph type="title" idx="4" hasCustomPrompt="1"/>
          </p:nvPr>
        </p:nvSpPr>
        <p:spPr>
          <a:xfrm>
            <a:off x="41664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5" name="Google Shape;95;p14"/>
          <p:cNvSpPr txBox="1">
            <a:spLocks noGrp="1"/>
          </p:cNvSpPr>
          <p:nvPr>
            <p:ph type="subTitle" idx="5"/>
          </p:nvPr>
        </p:nvSpPr>
        <p:spPr>
          <a:xfrm>
            <a:off x="3403800" y="2081208"/>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6" name="Google Shape;96;p14"/>
          <p:cNvSpPr txBox="1">
            <a:spLocks noGrp="1"/>
          </p:cNvSpPr>
          <p:nvPr>
            <p:ph type="title" idx="6"/>
          </p:nvPr>
        </p:nvSpPr>
        <p:spPr>
          <a:xfrm>
            <a:off x="6087600" y="1677218"/>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7" name="Google Shape;97;p14"/>
          <p:cNvSpPr txBox="1">
            <a:spLocks noGrp="1"/>
          </p:cNvSpPr>
          <p:nvPr>
            <p:ph type="title" idx="7" hasCustomPrompt="1"/>
          </p:nvPr>
        </p:nvSpPr>
        <p:spPr>
          <a:xfrm>
            <a:off x="6850200" y="1095325"/>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98" name="Google Shape;98;p14"/>
          <p:cNvSpPr txBox="1">
            <a:spLocks noGrp="1"/>
          </p:cNvSpPr>
          <p:nvPr>
            <p:ph type="subTitle" idx="8"/>
          </p:nvPr>
        </p:nvSpPr>
        <p:spPr>
          <a:xfrm>
            <a:off x="6087600" y="2081208"/>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9" name="Google Shape;99;p14"/>
          <p:cNvSpPr txBox="1">
            <a:spLocks noGrp="1"/>
          </p:cNvSpPr>
          <p:nvPr>
            <p:ph type="title" idx="9"/>
          </p:nvPr>
        </p:nvSpPr>
        <p:spPr>
          <a:xfrm>
            <a:off x="7200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0" name="Google Shape;100;p14"/>
          <p:cNvSpPr txBox="1">
            <a:spLocks noGrp="1"/>
          </p:cNvSpPr>
          <p:nvPr>
            <p:ph type="title" idx="13" hasCustomPrompt="1"/>
          </p:nvPr>
        </p:nvSpPr>
        <p:spPr>
          <a:xfrm>
            <a:off x="14826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1" name="Google Shape;101;p14"/>
          <p:cNvSpPr txBox="1">
            <a:spLocks noGrp="1"/>
          </p:cNvSpPr>
          <p:nvPr>
            <p:ph type="subTitle" idx="14"/>
          </p:nvPr>
        </p:nvSpPr>
        <p:spPr>
          <a:xfrm>
            <a:off x="7200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2" name="Google Shape;102;p14"/>
          <p:cNvSpPr txBox="1">
            <a:spLocks noGrp="1"/>
          </p:cNvSpPr>
          <p:nvPr>
            <p:ph type="title" idx="15"/>
          </p:nvPr>
        </p:nvSpPr>
        <p:spPr>
          <a:xfrm>
            <a:off x="34038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3" name="Google Shape;103;p14"/>
          <p:cNvSpPr txBox="1">
            <a:spLocks noGrp="1"/>
          </p:cNvSpPr>
          <p:nvPr>
            <p:ph type="title" idx="16" hasCustomPrompt="1"/>
          </p:nvPr>
        </p:nvSpPr>
        <p:spPr>
          <a:xfrm>
            <a:off x="41664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4" name="Google Shape;104;p14"/>
          <p:cNvSpPr txBox="1">
            <a:spLocks noGrp="1"/>
          </p:cNvSpPr>
          <p:nvPr>
            <p:ph type="subTitle" idx="17"/>
          </p:nvPr>
        </p:nvSpPr>
        <p:spPr>
          <a:xfrm>
            <a:off x="34038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5" name="Google Shape;105;p14"/>
          <p:cNvSpPr txBox="1">
            <a:spLocks noGrp="1"/>
          </p:cNvSpPr>
          <p:nvPr>
            <p:ph type="title" idx="18"/>
          </p:nvPr>
        </p:nvSpPr>
        <p:spPr>
          <a:xfrm>
            <a:off x="6087600" y="3313579"/>
            <a:ext cx="2336400" cy="405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06" name="Google Shape;106;p14"/>
          <p:cNvSpPr txBox="1">
            <a:spLocks noGrp="1"/>
          </p:cNvSpPr>
          <p:nvPr>
            <p:ph type="title" idx="19" hasCustomPrompt="1"/>
          </p:nvPr>
        </p:nvSpPr>
        <p:spPr>
          <a:xfrm>
            <a:off x="6850200" y="2714087"/>
            <a:ext cx="811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8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r>
              <a:t>xx%</a:t>
            </a:r>
          </a:p>
        </p:txBody>
      </p:sp>
      <p:sp>
        <p:nvSpPr>
          <p:cNvPr id="107" name="Google Shape;107;p14"/>
          <p:cNvSpPr txBox="1">
            <a:spLocks noGrp="1"/>
          </p:cNvSpPr>
          <p:nvPr>
            <p:ph type="subTitle" idx="20"/>
          </p:nvPr>
        </p:nvSpPr>
        <p:spPr>
          <a:xfrm>
            <a:off x="6087600" y="370586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08" name="Google Shape;108;p14"/>
          <p:cNvSpPr txBox="1">
            <a:spLocks noGrp="1"/>
          </p:cNvSpPr>
          <p:nvPr>
            <p:ph type="title" idx="21"/>
          </p:nvPr>
        </p:nvSpPr>
        <p:spPr>
          <a:xfrm>
            <a:off x="2332400" y="445025"/>
            <a:ext cx="44793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109" name="Google Shape;109;p1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0" name="Google Shape;110;p1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1" name="Google Shape;111;p14"/>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12" name="Google Shape;112;p14"/>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1">
  <p:cSld name="CUSTOM_12">
    <p:spTree>
      <p:nvGrpSpPr>
        <p:cNvPr id="1" name="Shape 118"/>
        <p:cNvGrpSpPr/>
        <p:nvPr/>
      </p:nvGrpSpPr>
      <p:grpSpPr>
        <a:xfrm>
          <a:off x="0" y="0"/>
          <a:ext cx="0" cy="0"/>
          <a:chOff x="0" y="0"/>
          <a:chExt cx="0" cy="0"/>
        </a:xfrm>
      </p:grpSpPr>
      <p:sp>
        <p:nvSpPr>
          <p:cNvPr id="119" name="Google Shape;119;p16"/>
          <p:cNvSpPr txBox="1">
            <a:spLocks noGrp="1"/>
          </p:cNvSpPr>
          <p:nvPr>
            <p:ph type="title"/>
          </p:nvPr>
        </p:nvSpPr>
        <p:spPr>
          <a:xfrm>
            <a:off x="699900" y="2821263"/>
            <a:ext cx="4323000" cy="497700"/>
          </a:xfrm>
          <a:prstGeom prst="rect">
            <a:avLst/>
          </a:prstGeom>
        </p:spPr>
        <p:txBody>
          <a:bodyPr spcFirstLastPara="1" wrap="square" lIns="91425" tIns="91425" rIns="91425" bIns="91425" anchor="t" anchorCtr="0">
            <a:noAutofit/>
          </a:bodyPr>
          <a:lstStyle>
            <a:lvl1pPr lvl="0" rtl="0">
              <a:spcBef>
                <a:spcPts val="0"/>
              </a:spcBef>
              <a:spcAft>
                <a:spcPts val="0"/>
              </a:spcAft>
              <a:buSzPts val="4800"/>
              <a:buNone/>
              <a:defRPr/>
            </a:lvl1pPr>
            <a:lvl2pPr lvl="1" algn="ctr" rtl="0">
              <a:spcBef>
                <a:spcPts val="0"/>
              </a:spcBef>
              <a:spcAft>
                <a:spcPts val="0"/>
              </a:spcAft>
              <a:buSzPts val="4800"/>
              <a:buFont typeface="Crimson Text"/>
              <a:buNone/>
              <a:defRPr sz="4800">
                <a:latin typeface="Crimson Text"/>
                <a:ea typeface="Crimson Text"/>
                <a:cs typeface="Crimson Text"/>
                <a:sym typeface="Crimson Text"/>
              </a:defRPr>
            </a:lvl2pPr>
            <a:lvl3pPr lvl="2" algn="ctr" rtl="0">
              <a:spcBef>
                <a:spcPts val="0"/>
              </a:spcBef>
              <a:spcAft>
                <a:spcPts val="0"/>
              </a:spcAft>
              <a:buSzPts val="4800"/>
              <a:buFont typeface="Crimson Text"/>
              <a:buNone/>
              <a:defRPr sz="4800">
                <a:latin typeface="Crimson Text"/>
                <a:ea typeface="Crimson Text"/>
                <a:cs typeface="Crimson Text"/>
                <a:sym typeface="Crimson Text"/>
              </a:defRPr>
            </a:lvl3pPr>
            <a:lvl4pPr lvl="3" algn="ctr" rtl="0">
              <a:spcBef>
                <a:spcPts val="0"/>
              </a:spcBef>
              <a:spcAft>
                <a:spcPts val="0"/>
              </a:spcAft>
              <a:buSzPts val="4800"/>
              <a:buFont typeface="Crimson Text"/>
              <a:buNone/>
              <a:defRPr sz="4800">
                <a:latin typeface="Crimson Text"/>
                <a:ea typeface="Crimson Text"/>
                <a:cs typeface="Crimson Text"/>
                <a:sym typeface="Crimson Text"/>
              </a:defRPr>
            </a:lvl4pPr>
            <a:lvl5pPr lvl="4" algn="ctr" rtl="0">
              <a:spcBef>
                <a:spcPts val="0"/>
              </a:spcBef>
              <a:spcAft>
                <a:spcPts val="0"/>
              </a:spcAft>
              <a:buSzPts val="4800"/>
              <a:buFont typeface="Crimson Text"/>
              <a:buNone/>
              <a:defRPr sz="4800">
                <a:latin typeface="Crimson Text"/>
                <a:ea typeface="Crimson Text"/>
                <a:cs typeface="Crimson Text"/>
                <a:sym typeface="Crimson Text"/>
              </a:defRPr>
            </a:lvl5pPr>
            <a:lvl6pPr lvl="5" algn="ctr" rtl="0">
              <a:spcBef>
                <a:spcPts val="0"/>
              </a:spcBef>
              <a:spcAft>
                <a:spcPts val="0"/>
              </a:spcAft>
              <a:buSzPts val="4800"/>
              <a:buFont typeface="Crimson Text"/>
              <a:buNone/>
              <a:defRPr sz="4800">
                <a:latin typeface="Crimson Text"/>
                <a:ea typeface="Crimson Text"/>
                <a:cs typeface="Crimson Text"/>
                <a:sym typeface="Crimson Text"/>
              </a:defRPr>
            </a:lvl6pPr>
            <a:lvl7pPr lvl="6" algn="ctr" rtl="0">
              <a:spcBef>
                <a:spcPts val="0"/>
              </a:spcBef>
              <a:spcAft>
                <a:spcPts val="0"/>
              </a:spcAft>
              <a:buSzPts val="4800"/>
              <a:buFont typeface="Crimson Text"/>
              <a:buNone/>
              <a:defRPr sz="4800">
                <a:latin typeface="Crimson Text"/>
                <a:ea typeface="Crimson Text"/>
                <a:cs typeface="Crimson Text"/>
                <a:sym typeface="Crimson Text"/>
              </a:defRPr>
            </a:lvl7pPr>
            <a:lvl8pPr lvl="7" algn="ctr" rtl="0">
              <a:spcBef>
                <a:spcPts val="0"/>
              </a:spcBef>
              <a:spcAft>
                <a:spcPts val="0"/>
              </a:spcAft>
              <a:buSzPts val="4800"/>
              <a:buFont typeface="Crimson Text"/>
              <a:buNone/>
              <a:defRPr sz="4800">
                <a:latin typeface="Crimson Text"/>
                <a:ea typeface="Crimson Text"/>
                <a:cs typeface="Crimson Text"/>
                <a:sym typeface="Crimson Text"/>
              </a:defRPr>
            </a:lvl8pPr>
            <a:lvl9pPr lvl="8" algn="ctr" rtl="0">
              <a:spcBef>
                <a:spcPts val="0"/>
              </a:spcBef>
              <a:spcAft>
                <a:spcPts val="0"/>
              </a:spcAft>
              <a:buSzPts val="4800"/>
              <a:buFont typeface="Crimson Text"/>
              <a:buNone/>
              <a:defRPr sz="4800">
                <a:latin typeface="Crimson Text"/>
                <a:ea typeface="Crimson Text"/>
                <a:cs typeface="Crimson Text"/>
                <a:sym typeface="Crimson Text"/>
              </a:defRPr>
            </a:lvl9pPr>
          </a:lstStyle>
          <a:p>
            <a:endParaRPr/>
          </a:p>
        </p:txBody>
      </p:sp>
      <p:sp>
        <p:nvSpPr>
          <p:cNvPr id="120" name="Google Shape;120;p16"/>
          <p:cNvSpPr txBox="1">
            <a:spLocks noGrp="1"/>
          </p:cNvSpPr>
          <p:nvPr>
            <p:ph type="subTitle" idx="1"/>
          </p:nvPr>
        </p:nvSpPr>
        <p:spPr>
          <a:xfrm>
            <a:off x="699900" y="1675902"/>
            <a:ext cx="5458200" cy="99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2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cxnSp>
        <p:nvCxnSpPr>
          <p:cNvPr id="121" name="Google Shape;121;p16"/>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2" name="Google Shape;122;p16"/>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3" name="Google Shape;123;p16"/>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24" name="Google Shape;124;p16"/>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449"/>
        <p:cNvGrpSpPr/>
        <p:nvPr/>
      </p:nvGrpSpPr>
      <p:grpSpPr>
        <a:xfrm>
          <a:off x="0" y="0"/>
          <a:ext cx="0" cy="0"/>
          <a:chOff x="0" y="0"/>
          <a:chExt cx="0" cy="0"/>
        </a:xfrm>
      </p:grpSpPr>
      <p:cxnSp>
        <p:nvCxnSpPr>
          <p:cNvPr id="450" name="Google Shape;450;p50"/>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1" name="Google Shape;451;p50"/>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452"/>
        <p:cNvGrpSpPr/>
        <p:nvPr/>
      </p:nvGrpSpPr>
      <p:grpSpPr>
        <a:xfrm>
          <a:off x="0" y="0"/>
          <a:ext cx="0" cy="0"/>
          <a:chOff x="0" y="0"/>
          <a:chExt cx="0" cy="0"/>
        </a:xfrm>
      </p:grpSpPr>
      <p:cxnSp>
        <p:nvCxnSpPr>
          <p:cNvPr id="453" name="Google Shape;453;p5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4" name="Google Shape;454;p5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5" name="Google Shape;455;p51"/>
          <p:cNvCxnSpPr/>
          <p:nvPr/>
        </p:nvCxnSpPr>
        <p:spPr>
          <a:xfrm>
            <a:off x="7434175" y="-125600"/>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56" name="Google Shape;456;p51"/>
          <p:cNvCxnSpPr/>
          <p:nvPr/>
        </p:nvCxnSpPr>
        <p:spPr>
          <a:xfrm>
            <a:off x="-147275" y="3943475"/>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457"/>
        <p:cNvGrpSpPr/>
        <p:nvPr/>
      </p:nvGrpSpPr>
      <p:grpSpPr>
        <a:xfrm>
          <a:off x="0" y="0"/>
          <a:ext cx="0" cy="0"/>
          <a:chOff x="0" y="0"/>
          <a:chExt cx="0" cy="0"/>
        </a:xfrm>
      </p:grpSpPr>
      <p:cxnSp>
        <p:nvCxnSpPr>
          <p:cNvPr id="458" name="Google Shape;458;p5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9" name="Google Shape;459;p5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0" name="Google Shape;460;p52"/>
          <p:cNvCxnSpPr/>
          <p:nvPr/>
        </p:nvCxnSpPr>
        <p:spPr>
          <a:xfrm flipH="1">
            <a:off x="6772150" y="3663450"/>
            <a:ext cx="2823300" cy="1633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3">
  <p:cSld name="CUSTOM_30">
    <p:spTree>
      <p:nvGrpSpPr>
        <p:cNvPr id="1" name="Shape 461"/>
        <p:cNvGrpSpPr/>
        <p:nvPr/>
      </p:nvGrpSpPr>
      <p:grpSpPr>
        <a:xfrm>
          <a:off x="0" y="0"/>
          <a:ext cx="0" cy="0"/>
          <a:chOff x="0" y="0"/>
          <a:chExt cx="0" cy="0"/>
        </a:xfrm>
      </p:grpSpPr>
      <p:cxnSp>
        <p:nvCxnSpPr>
          <p:cNvPr id="462" name="Google Shape;462;p5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3" name="Google Shape;463;p5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4" name="Google Shape;464;p53"/>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5" name="Google Shape;465;p53"/>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6" name="Google Shape;466;p53"/>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7" name="Google Shape;467;p53"/>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152475"/>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0" r:id="rId4"/>
    <p:sldLayoutId id="2147483662" r:id="rId5"/>
    <p:sldLayoutId id="2147483696" r:id="rId6"/>
    <p:sldLayoutId id="2147483697" r:id="rId7"/>
    <p:sldLayoutId id="2147483698" r:id="rId8"/>
    <p:sldLayoutId id="214748369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9"/>
          <p:cNvSpPr txBox="1">
            <a:spLocks noGrp="1"/>
          </p:cNvSpPr>
          <p:nvPr>
            <p:ph type="ctrTitle"/>
          </p:nvPr>
        </p:nvSpPr>
        <p:spPr>
          <a:xfrm>
            <a:off x="645458" y="1324500"/>
            <a:ext cx="7853083" cy="148593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SAC Funding</a:t>
            </a:r>
            <a:endParaRPr sz="6000"/>
          </a:p>
        </p:txBody>
      </p:sp>
      <p:sp>
        <p:nvSpPr>
          <p:cNvPr id="483" name="Google Shape;483;p59"/>
          <p:cNvSpPr txBox="1">
            <a:spLocks noGrp="1"/>
          </p:cNvSpPr>
          <p:nvPr>
            <p:ph type="subTitle" idx="1"/>
          </p:nvPr>
        </p:nvSpPr>
        <p:spPr>
          <a:xfrm>
            <a:off x="1039975" y="2810435"/>
            <a:ext cx="7064100" cy="111610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chemeClr val="dk1"/>
                </a:solidFill>
              </a:rPr>
              <a:t>School Advisory Council</a:t>
            </a:r>
          </a:p>
          <a:p>
            <a:pPr marL="0" lvl="0" indent="0" algn="ctr" rtl="0">
              <a:spcBef>
                <a:spcPts val="0"/>
              </a:spcBef>
              <a:spcAft>
                <a:spcPts val="0"/>
              </a:spcAft>
              <a:buClr>
                <a:schemeClr val="dk1"/>
              </a:buClr>
              <a:buSzPts val="1100"/>
              <a:buFont typeface="Arial"/>
              <a:buNone/>
            </a:pPr>
            <a:r>
              <a:rPr lang="en" sz="2800" b="1">
                <a:solidFill>
                  <a:schemeClr val="dk1"/>
                </a:solidFill>
              </a:rPr>
              <a:t>2024-2025 Meeting 3 Information</a:t>
            </a:r>
            <a:endParaRPr sz="2800" b="1"/>
          </a:p>
        </p:txBody>
      </p:sp>
    </p:spTree>
    <p:extLst>
      <p:ext uri="{BB962C8B-B14F-4D97-AF65-F5344CB8AC3E}">
        <p14:creationId xmlns:p14="http://schemas.microsoft.com/office/powerpoint/2010/main" val="224047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82"/>
                                        </p:tgtEl>
                                        <p:attrNameLst>
                                          <p:attrName>style.visibility</p:attrName>
                                        </p:attrNameLst>
                                      </p:cBhvr>
                                      <p:to>
                                        <p:strVal val="visible"/>
                                      </p:to>
                                    </p:set>
                                    <p:anim calcmode="lin" valueType="num">
                                      <p:cBhvr additive="base">
                                        <p:cTn id="7" dur="1000"/>
                                        <p:tgtEl>
                                          <p:spTgt spid="482"/>
                                        </p:tgtEl>
                                        <p:attrNameLst>
                                          <p:attrName>ppt_x</p:attrName>
                                        </p:attrNameLst>
                                      </p:cBhvr>
                                      <p:tavLst>
                                        <p:tav tm="0">
                                          <p:val>
                                            <p:strVal val="#ppt_x-1"/>
                                          </p:val>
                                        </p:tav>
                                        <p:tav tm="100000">
                                          <p:val>
                                            <p:strVal val="#ppt_x"/>
                                          </p:val>
                                        </p:tav>
                                      </p:tavLst>
                                    </p:anim>
                                  </p:childTnLst>
                                </p:cTn>
                              </p:par>
                              <p:par>
                                <p:cTn id="8" presetID="2" presetClass="entr" presetSubtype="4" fill="hold" nodeType="withEffect">
                                  <p:stCondLst>
                                    <p:cond delay="0"/>
                                  </p:stCondLst>
                                  <p:childTnLst>
                                    <p:set>
                                      <p:cBhvr>
                                        <p:cTn id="9" dur="1" fill="hold">
                                          <p:stCondLst>
                                            <p:cond delay="0"/>
                                          </p:stCondLst>
                                        </p:cTn>
                                        <p:tgtEl>
                                          <p:spTgt spid="483"/>
                                        </p:tgtEl>
                                        <p:attrNameLst>
                                          <p:attrName>style.visibility</p:attrName>
                                        </p:attrNameLst>
                                      </p:cBhvr>
                                      <p:to>
                                        <p:strVal val="visible"/>
                                      </p:to>
                                    </p:set>
                                    <p:anim calcmode="lin" valueType="num">
                                      <p:cBhvr additive="base">
                                        <p:cTn id="10" dur="1000"/>
                                        <p:tgtEl>
                                          <p:spTgt spid="4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29" name="Google Shape;529;p62"/>
          <p:cNvSpPr txBox="1">
            <a:spLocks noGrp="1"/>
          </p:cNvSpPr>
          <p:nvPr>
            <p:ph type="title" idx="21"/>
          </p:nvPr>
        </p:nvSpPr>
        <p:spPr>
          <a:xfrm>
            <a:off x="1741062" y="252808"/>
            <a:ext cx="5661876" cy="572700"/>
          </a:xfrm>
          <a:prstGeom prst="rect">
            <a:avLst/>
          </a:prstGeom>
        </p:spPr>
        <p:txBody>
          <a:bodyPr spcFirstLastPara="1" wrap="square" lIns="91425" tIns="91425" rIns="91425" bIns="91425" anchor="t" anchorCtr="0">
            <a:noAutofit/>
          </a:bodyPr>
          <a:lstStyle/>
          <a:p>
            <a:pPr>
              <a:defRPr/>
            </a:pPr>
            <a:r>
              <a:rPr lang="en-US" sz="3200"/>
              <a:t>School Advisory Council Funds </a:t>
            </a:r>
            <a:endParaRPr lang="en-US" altLang="en-US" sz="3200"/>
          </a:p>
        </p:txBody>
      </p:sp>
      <p:sp>
        <p:nvSpPr>
          <p:cNvPr id="38" name="Google Shape;546;p65">
            <a:extLst>
              <a:ext uri="{FF2B5EF4-FFF2-40B4-BE49-F238E27FC236}">
                <a16:creationId xmlns:a16="http://schemas.microsoft.com/office/drawing/2014/main" id="{1CA80389-BC1A-A717-6052-130E7A2F4462}"/>
              </a:ext>
            </a:extLst>
          </p:cNvPr>
          <p:cNvSpPr txBox="1">
            <a:spLocks noGrp="1"/>
          </p:cNvSpPr>
          <p:nvPr>
            <p:ph type="subTitle" idx="1"/>
          </p:nvPr>
        </p:nvSpPr>
        <p:spPr>
          <a:xfrm>
            <a:off x="510988" y="825508"/>
            <a:ext cx="8572499" cy="3548751"/>
          </a:xfrm>
          <a:prstGeom prst="rect">
            <a:avLst/>
          </a:prstGeom>
        </p:spPr>
        <p:txBody>
          <a:bodyPr spcFirstLastPara="1" wrap="square" lIns="91425" tIns="91425" rIns="91425" bIns="91425" anchor="t" anchorCtr="0">
            <a:noAutofit/>
          </a:bodyPr>
          <a:lstStyle/>
          <a:p>
            <a:pPr marL="0" indent="0" algn="l">
              <a:buNone/>
            </a:pPr>
            <a:r>
              <a:rPr lang="en-US" sz="1100"/>
              <a:t>Each School Advisory Council (SAC) has access to two district accounts.</a:t>
            </a:r>
          </a:p>
          <a:p>
            <a:pPr marL="0" indent="0" algn="l">
              <a:buNone/>
            </a:pPr>
            <a:r>
              <a:rPr lang="en-US" sz="1100"/>
              <a:t>Monies in these accounts may be used to provide funds for approved SAC Funds Requests.</a:t>
            </a:r>
          </a:p>
          <a:p>
            <a:pPr marL="0" indent="0" algn="l">
              <a:buNone/>
            </a:pPr>
            <a:r>
              <a:rPr lang="en-US" sz="1100"/>
              <a:t>The accounts are:</a:t>
            </a:r>
          </a:p>
          <a:p>
            <a:pPr lvl="1"/>
            <a:r>
              <a:rPr lang="en-US" sz="1050" b="1"/>
              <a:t>School Advisory Council- Program 102</a:t>
            </a:r>
          </a:p>
          <a:p>
            <a:pPr lvl="1"/>
            <a:r>
              <a:rPr lang="en-US" sz="1050" b="1"/>
              <a:t>School Recognition Funds- Program 805</a:t>
            </a:r>
          </a:p>
          <a:p>
            <a:pPr marL="0" indent="0" algn="l">
              <a:buNone/>
            </a:pPr>
            <a:endParaRPr lang="en-US" sz="1100"/>
          </a:p>
          <a:p>
            <a:pPr marL="0" indent="0" algn="l">
              <a:buNone/>
            </a:pPr>
            <a:r>
              <a:rPr lang="en-US" sz="1100" b="1" u="sng"/>
              <a:t>The SAC treasurer or SAC chair should communicate with the school’s bookkeeper and be able to report the balance in each account to the SAC monthly.</a:t>
            </a:r>
          </a:p>
          <a:p>
            <a:pPr marL="0" indent="0" algn="l">
              <a:buNone/>
            </a:pPr>
            <a:endParaRPr lang="en-US" sz="1100"/>
          </a:p>
          <a:p>
            <a:pPr marL="0" indent="0" algn="l">
              <a:buNone/>
            </a:pPr>
            <a:r>
              <a:rPr lang="en-US" sz="1100"/>
              <a:t>Monies from these accounts must be used for actions that implement the school improvement plan including </a:t>
            </a:r>
            <a:r>
              <a:rPr lang="en-US" sz="1100" b="1" i="1" u="sng"/>
              <a:t>non-recurring expenditures </a:t>
            </a:r>
            <a:r>
              <a:rPr lang="en-US" sz="1100"/>
              <a:t>for educational equipment and materials or temporary personnel to assist in maintaining or improving student performance.  </a:t>
            </a:r>
          </a:p>
          <a:p>
            <a:pPr marL="171450" indent="-171450" algn="l">
              <a:buFont typeface="Arial" panose="020B0604020202020204" pitchFamily="34" charset="0"/>
              <a:buChar char="•"/>
            </a:pPr>
            <a:endParaRPr lang="en-US" sz="1100"/>
          </a:p>
          <a:p>
            <a:pPr algn="l">
              <a:buFont typeface="Arial" panose="020B0604020202020204" pitchFamily="34" charset="0"/>
              <a:buChar char="•"/>
            </a:pPr>
            <a:r>
              <a:rPr lang="en-US" sz="1100" b="1"/>
              <a:t>SAC </a:t>
            </a:r>
            <a:r>
              <a:rPr lang="en-US" sz="1100" b="1" u="sng"/>
              <a:t>may</a:t>
            </a:r>
            <a:r>
              <a:rPr lang="en-US" sz="1100" b="1"/>
              <a:t> approve SAC Funds Requests for</a:t>
            </a:r>
            <a:r>
              <a:rPr lang="en-US" sz="1100"/>
              <a:t>: conferences, travel, curricular resources, classroom supplies, etc. </a:t>
            </a:r>
          </a:p>
          <a:p>
            <a:pPr algn="l">
              <a:buFont typeface="Arial" panose="020B0604020202020204" pitchFamily="34" charset="0"/>
              <a:buChar char="•"/>
            </a:pPr>
            <a:r>
              <a:rPr lang="en-US" sz="1100" b="1"/>
              <a:t>SAC </a:t>
            </a:r>
            <a:r>
              <a:rPr lang="en-US" sz="1100" b="1" u="sng"/>
              <a:t>may not</a:t>
            </a:r>
            <a:r>
              <a:rPr lang="en-US" sz="1100" b="1"/>
              <a:t> approve SAC Funds Requests for</a:t>
            </a:r>
            <a:r>
              <a:rPr lang="en-US" sz="1100"/>
              <a:t>: food, uniforms, stipends/supplements, permanent personnel, etc. </a:t>
            </a:r>
          </a:p>
          <a:p>
            <a:pPr marL="0" indent="0" algn="l">
              <a:buNone/>
            </a:pPr>
            <a:endParaRPr lang="en-US" sz="1100"/>
          </a:p>
          <a:p>
            <a:pPr marL="0" indent="0" algn="l">
              <a:buNone/>
            </a:pPr>
            <a:r>
              <a:rPr lang="en-US" sz="1100"/>
              <a:t>It is recommended that SAC Funds Request forms are submitted at least one week before the meeting so the SAC chair can review it in advance. </a:t>
            </a:r>
            <a:endParaRPr lang="en-US" sz="1400"/>
          </a:p>
          <a:p>
            <a:pPr marL="0" indent="0">
              <a:buNone/>
            </a:pPr>
            <a:endParaRPr lang="en-US" sz="1400"/>
          </a:p>
          <a:p>
            <a:pPr marL="0" indent="0">
              <a:buNone/>
            </a:pPr>
            <a:endParaRPr lang="en-US" sz="1400"/>
          </a:p>
          <a:p>
            <a:pPr marL="0" indent="0" algn="l">
              <a:spcBef>
                <a:spcPts val="600"/>
              </a:spcBef>
            </a:pPr>
            <a:endParaRPr lang="en-US"/>
          </a:p>
        </p:txBody>
      </p:sp>
    </p:spTree>
    <p:extLst>
      <p:ext uri="{BB962C8B-B14F-4D97-AF65-F5344CB8AC3E}">
        <p14:creationId xmlns:p14="http://schemas.microsoft.com/office/powerpoint/2010/main" val="19930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64"/>
          <p:cNvSpPr txBox="1">
            <a:spLocks noGrp="1"/>
          </p:cNvSpPr>
          <p:nvPr>
            <p:ph type="title"/>
          </p:nvPr>
        </p:nvSpPr>
        <p:spPr>
          <a:xfrm>
            <a:off x="3538419" y="313357"/>
            <a:ext cx="2963974" cy="497700"/>
          </a:xfrm>
          <a:prstGeom prst="rect">
            <a:avLst/>
          </a:prstGeom>
        </p:spPr>
        <p:txBody>
          <a:bodyPr spcFirstLastPara="1" wrap="square" lIns="91425" tIns="91425" rIns="91425" bIns="91425" anchor="t" anchorCtr="0">
            <a:noAutofit/>
          </a:bodyPr>
          <a:lstStyle/>
          <a:p>
            <a:pPr>
              <a:defRPr/>
            </a:pPr>
            <a:r>
              <a:rPr lang="en-US" altLang="en-US" sz="3200"/>
              <a:t>SAC Funds</a:t>
            </a:r>
            <a:br>
              <a:rPr lang="en-US" altLang="en-US" sz="3200"/>
            </a:br>
            <a:endParaRPr lang="en-US" altLang="en-US" sz="3600"/>
          </a:p>
        </p:txBody>
      </p:sp>
      <p:sp>
        <p:nvSpPr>
          <p:cNvPr id="541" name="Google Shape;541;p64"/>
          <p:cNvSpPr txBox="1">
            <a:spLocks noGrp="1"/>
          </p:cNvSpPr>
          <p:nvPr>
            <p:ph type="subTitle" idx="1"/>
          </p:nvPr>
        </p:nvSpPr>
        <p:spPr>
          <a:xfrm>
            <a:off x="420546" y="811057"/>
            <a:ext cx="8302906" cy="3521386"/>
          </a:xfrm>
          <a:prstGeom prst="rect">
            <a:avLst/>
          </a:prstGeom>
        </p:spPr>
        <p:txBody>
          <a:bodyPr spcFirstLastPara="1" wrap="square" lIns="91425" tIns="91425" rIns="91425" bIns="91425" anchor="t" anchorCtr="0">
            <a:noAutofit/>
          </a:bodyPr>
          <a:lstStyle/>
          <a:p>
            <a:pPr marL="285750" indent="-285750" defTabSz="457207">
              <a:buFont typeface="Arial" panose="020B0604020202020204" pitchFamily="34" charset="0"/>
              <a:buChar char="•"/>
              <a:defRPr/>
            </a:pPr>
            <a:r>
              <a:rPr lang="en-US" altLang="en-US" sz="1400"/>
              <a:t>“A portion of funds provided in the annual General Appropriations Act for use by school advisory councils must be used for implementing the school improvement plan..”</a:t>
            </a:r>
          </a:p>
          <a:p>
            <a:pPr defTabSz="457207">
              <a:defRPr/>
            </a:pPr>
            <a:r>
              <a:rPr lang="en-US" altLang="en-US" sz="1400"/>
              <a:t>            	SS 1001.452 District and School Advisory Council</a:t>
            </a:r>
          </a:p>
          <a:p>
            <a:pPr marL="285750" indent="-285750" defTabSz="457207">
              <a:buFont typeface="Arial" panose="020B0604020202020204" pitchFamily="34" charset="0"/>
              <a:buChar char="•"/>
              <a:defRPr/>
            </a:pPr>
            <a:endParaRPr lang="en-US" altLang="en-US" sz="1400"/>
          </a:p>
          <a:p>
            <a:pPr marL="285750" indent="-285750" defTabSz="457207">
              <a:buFont typeface="Arial" panose="020B0604020202020204" pitchFamily="34" charset="0"/>
              <a:buChar char="•"/>
              <a:defRPr/>
            </a:pPr>
            <a:r>
              <a:rPr lang="en-US" altLang="en-US" sz="1400"/>
              <a:t>These monies may be expended only on programs or projects selected by SAC</a:t>
            </a:r>
          </a:p>
          <a:p>
            <a:pPr marL="285750" indent="-285750" defTabSz="457207">
              <a:buFont typeface="Arial" panose="020B0604020202020204" pitchFamily="34" charset="0"/>
              <a:buChar char="•"/>
              <a:defRPr/>
            </a:pPr>
            <a:endParaRPr lang="en-US" altLang="en-US" sz="1400"/>
          </a:p>
          <a:p>
            <a:pPr marL="285750" indent="-285750" defTabSz="457207">
              <a:buFont typeface="Arial" panose="020B0604020202020204" pitchFamily="34" charset="0"/>
              <a:buChar char="•"/>
              <a:defRPr/>
            </a:pPr>
            <a:r>
              <a:rPr lang="en-US" altLang="en-US" sz="1400"/>
              <a:t>Use of council funds are not subject to an override by the principal or school district staff</a:t>
            </a:r>
          </a:p>
          <a:p>
            <a:pPr marL="285750" indent="-285750" defTabSz="457207">
              <a:buFont typeface="Arial" panose="020B0604020202020204" pitchFamily="34" charset="0"/>
              <a:buChar char="•"/>
              <a:defRPr/>
            </a:pPr>
            <a:endParaRPr lang="en-US" altLang="en-US" sz="1400"/>
          </a:p>
          <a:p>
            <a:pPr marL="285750" indent="-285750" defTabSz="457207">
              <a:buFont typeface="Arial" panose="020B0604020202020204" pitchFamily="34" charset="0"/>
              <a:buChar char="•"/>
              <a:defRPr/>
            </a:pPr>
            <a:r>
              <a:rPr lang="en-US" altLang="en-US" sz="1400"/>
              <a:t>Funds cannot used for capital improvements or projects that last more than one year – however SAC may determine to approve for each subsequent year</a:t>
            </a:r>
          </a:p>
          <a:p>
            <a:pPr marL="285750" indent="-285750" defTabSz="457207">
              <a:buFont typeface="Arial" panose="020B0604020202020204" pitchFamily="34" charset="0"/>
              <a:buChar char="•"/>
              <a:defRPr/>
            </a:pPr>
            <a:endParaRPr lang="en-US" altLang="en-US" sz="1400"/>
          </a:p>
          <a:p>
            <a:pPr marL="285750" indent="-285750" defTabSz="457207">
              <a:buFont typeface="Arial" panose="020B0604020202020204" pitchFamily="34" charset="0"/>
              <a:buChar char="•"/>
              <a:defRPr/>
            </a:pPr>
            <a:r>
              <a:rPr lang="en-US" altLang="en-US" sz="1400"/>
              <a:t>The Budget Department will provide the principal with the estimated amount when it is available</a:t>
            </a:r>
          </a:p>
          <a:p>
            <a:pPr marL="285750" indent="-285750" defTabSz="457207">
              <a:buFont typeface="Arial" panose="020B0604020202020204" pitchFamily="34" charset="0"/>
              <a:buChar char="•"/>
              <a:defRPr/>
            </a:pPr>
            <a:endParaRPr lang="en-US" altLang="en-US" sz="1400"/>
          </a:p>
          <a:p>
            <a:pPr marL="285750" indent="-285750" defTabSz="457207">
              <a:buFont typeface="Arial" panose="020B0604020202020204" pitchFamily="34" charset="0"/>
              <a:buChar char="•"/>
              <a:defRPr/>
            </a:pPr>
            <a:r>
              <a:rPr lang="en-US" altLang="en-US" sz="1400"/>
              <a:t>Any funds from the prior year are “rolled” into the SAC account for the following year</a:t>
            </a:r>
          </a:p>
          <a:p>
            <a:pPr marL="339328" indent="-257175">
              <a:buFont typeface="Arial" panose="020B0604020202020204" pitchFamily="34" charset="0"/>
              <a:buChar char="•"/>
              <a:defRPr/>
            </a:pPr>
            <a:endParaRPr lang="en-US" altLang="en-US" sz="1400"/>
          </a:p>
          <a:p>
            <a:pPr marL="339328" indent="-257175">
              <a:buFont typeface="Arial" panose="020B0604020202020204" pitchFamily="34" charset="0"/>
              <a:buChar char="•"/>
              <a:defRPr/>
            </a:pPr>
            <a:endParaRPr sz="1600"/>
          </a:p>
        </p:txBody>
      </p:sp>
    </p:spTree>
    <p:extLst>
      <p:ext uri="{BB962C8B-B14F-4D97-AF65-F5344CB8AC3E}">
        <p14:creationId xmlns:p14="http://schemas.microsoft.com/office/powerpoint/2010/main" val="232826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50" y="288425"/>
            <a:ext cx="543208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School Recognition Funds</a:t>
            </a:r>
          </a:p>
        </p:txBody>
      </p:sp>
      <p:sp>
        <p:nvSpPr>
          <p:cNvPr id="489" name="Google Shape;489;p60"/>
          <p:cNvSpPr txBox="1">
            <a:spLocks noGrp="1"/>
          </p:cNvSpPr>
          <p:nvPr>
            <p:ph type="body" idx="1"/>
          </p:nvPr>
        </p:nvSpPr>
        <p:spPr>
          <a:xfrm>
            <a:off x="194982" y="806824"/>
            <a:ext cx="8599394" cy="3627431"/>
          </a:xfrm>
          <a:prstGeom prst="rect">
            <a:avLst/>
          </a:prstGeom>
        </p:spPr>
        <p:txBody>
          <a:bodyPr spcFirstLastPara="1" wrap="square" lIns="91425" tIns="91425" rIns="91425" bIns="91425" anchor="t" anchorCtr="0">
            <a:noAutofit/>
          </a:bodyPr>
          <a:lstStyle/>
          <a:p>
            <a:pPr marL="158750" lvl="0" indent="0" algn="l" rtl="0">
              <a:spcBef>
                <a:spcPts val="1200"/>
              </a:spcBef>
              <a:spcAft>
                <a:spcPts val="0"/>
              </a:spcAft>
              <a:buSzPts val="1100"/>
              <a:buNone/>
            </a:pPr>
            <a:r>
              <a:rPr lang="en-US" sz="1400">
                <a:solidFill>
                  <a:schemeClr val="dk1"/>
                </a:solidFill>
              </a:rPr>
              <a:t>Here is a historical look at the program:</a:t>
            </a:r>
          </a:p>
          <a:p>
            <a:pPr marL="457200" lvl="0" indent="-298450" algn="l" rtl="0">
              <a:spcBef>
                <a:spcPts val="1200"/>
              </a:spcBef>
              <a:spcAft>
                <a:spcPts val="0"/>
              </a:spcAft>
              <a:buSzPts val="1100"/>
              <a:buFont typeface="Montserrat Medium"/>
              <a:buChar char="●"/>
            </a:pPr>
            <a:r>
              <a:rPr lang="en-US" sz="1400">
                <a:solidFill>
                  <a:schemeClr val="dk1"/>
                </a:solidFill>
              </a:rPr>
              <a:t>Funds are awarded to schools who: </a:t>
            </a:r>
          </a:p>
          <a:p>
            <a:pPr marL="901700" lvl="1" indent="-285750">
              <a:lnSpc>
                <a:spcPct val="100000"/>
              </a:lnSpc>
              <a:spcBef>
                <a:spcPts val="600"/>
              </a:spcBef>
              <a:buSzPts val="1100"/>
              <a:buFont typeface="Courier New" panose="02070309020205020404" pitchFamily="49" charset="0"/>
              <a:buChar char="o"/>
            </a:pPr>
            <a:r>
              <a:rPr lang="en-US" sz="1200">
                <a:solidFill>
                  <a:schemeClr val="dk1"/>
                </a:solidFill>
              </a:rPr>
              <a:t>receive a school grade of “A;” OR </a:t>
            </a:r>
          </a:p>
          <a:p>
            <a:pPr marL="901700" lvl="1" indent="-285750">
              <a:lnSpc>
                <a:spcPct val="100000"/>
              </a:lnSpc>
              <a:spcBef>
                <a:spcPts val="600"/>
              </a:spcBef>
              <a:buSzPts val="1100"/>
              <a:buFont typeface="Courier New" panose="02070309020205020404" pitchFamily="49" charset="0"/>
              <a:buChar char="o"/>
            </a:pPr>
            <a:r>
              <a:rPr lang="en-US" sz="1200">
                <a:solidFill>
                  <a:schemeClr val="dk1"/>
                </a:solidFill>
              </a:rPr>
              <a:t>improve at least one letter grade; OR </a:t>
            </a:r>
          </a:p>
          <a:p>
            <a:pPr marL="901700" lvl="1" indent="-285750">
              <a:lnSpc>
                <a:spcPct val="100000"/>
              </a:lnSpc>
              <a:spcBef>
                <a:spcPts val="600"/>
              </a:spcBef>
              <a:buSzPts val="1100"/>
              <a:buFont typeface="Courier New" panose="02070309020205020404" pitchFamily="49" charset="0"/>
              <a:buChar char="o"/>
            </a:pPr>
            <a:r>
              <a:rPr lang="en-US" sz="1200">
                <a:solidFill>
                  <a:schemeClr val="dk1"/>
                </a:solidFill>
              </a:rPr>
              <a:t>improve more than one letter grade and sustain the improvement the following school year</a:t>
            </a:r>
          </a:p>
          <a:p>
            <a:pPr marL="457200" lvl="0" indent="-298450" algn="l" rtl="0">
              <a:spcBef>
                <a:spcPts val="1200"/>
              </a:spcBef>
              <a:spcAft>
                <a:spcPts val="0"/>
              </a:spcAft>
              <a:buSzPts val="1100"/>
              <a:buFont typeface="Montserrat Medium"/>
              <a:buChar char="●"/>
            </a:pPr>
            <a:r>
              <a:rPr lang="en-US" sz="1400">
                <a:solidFill>
                  <a:schemeClr val="dk1"/>
                </a:solidFill>
              </a:rPr>
              <a:t>“Funds for the Florida School Recognition Program shall be awarded by the Commissioner of Education usually in the amount of $75 - $100 per Full Time Equivalent student for each qualifying school.”</a:t>
            </a:r>
          </a:p>
          <a:p>
            <a:pPr marL="457200" lvl="0" indent="-298450" algn="l" rtl="0">
              <a:spcBef>
                <a:spcPts val="1200"/>
              </a:spcBef>
              <a:spcAft>
                <a:spcPts val="0"/>
              </a:spcAft>
              <a:buSzPts val="1100"/>
              <a:buFont typeface="Montserrat Medium"/>
              <a:buChar char="●"/>
            </a:pPr>
            <a:r>
              <a:rPr lang="en-US" sz="1400">
                <a:solidFill>
                  <a:schemeClr val="dk1"/>
                </a:solidFill>
              </a:rPr>
              <a:t>Funds are usually distributed in the winter of the next school year. </a:t>
            </a:r>
          </a:p>
        </p:txBody>
      </p:sp>
    </p:spTree>
    <p:extLst>
      <p:ext uri="{BB962C8B-B14F-4D97-AF65-F5344CB8AC3E}">
        <p14:creationId xmlns:p14="http://schemas.microsoft.com/office/powerpoint/2010/main" val="3207568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64"/>
          <p:cNvSpPr txBox="1">
            <a:spLocks noGrp="1"/>
          </p:cNvSpPr>
          <p:nvPr>
            <p:ph type="title"/>
          </p:nvPr>
        </p:nvSpPr>
        <p:spPr>
          <a:xfrm>
            <a:off x="1423869" y="293216"/>
            <a:ext cx="6296259" cy="497700"/>
          </a:xfrm>
          <a:prstGeom prst="rect">
            <a:avLst/>
          </a:prstGeom>
        </p:spPr>
        <p:txBody>
          <a:bodyPr spcFirstLastPara="1" wrap="square" lIns="91425" tIns="91425" rIns="91425" bIns="91425" anchor="t" anchorCtr="0">
            <a:noAutofit/>
          </a:bodyPr>
          <a:lstStyle/>
          <a:p>
            <a:pPr>
              <a:defRPr/>
            </a:pPr>
            <a:r>
              <a:rPr lang="en-US" altLang="en-US" sz="3200" dirty="0"/>
              <a:t>School Recognition Funds</a:t>
            </a:r>
          </a:p>
        </p:txBody>
      </p:sp>
      <p:sp>
        <p:nvSpPr>
          <p:cNvPr id="541" name="Google Shape;541;p64"/>
          <p:cNvSpPr txBox="1">
            <a:spLocks noGrp="1"/>
          </p:cNvSpPr>
          <p:nvPr>
            <p:ph type="subTitle" idx="1"/>
          </p:nvPr>
        </p:nvSpPr>
        <p:spPr>
          <a:xfrm>
            <a:off x="420546" y="976655"/>
            <a:ext cx="8302906" cy="3521386"/>
          </a:xfrm>
          <a:prstGeom prst="rect">
            <a:avLst/>
          </a:prstGeom>
        </p:spPr>
        <p:txBody>
          <a:bodyPr spcFirstLastPara="1" wrap="square" lIns="91425" tIns="91425" rIns="91425" bIns="91425" anchor="t" anchorCtr="0">
            <a:noAutofit/>
          </a:bodyPr>
          <a:lstStyle/>
          <a:p>
            <a:pPr marL="452628" defTabSz="457207">
              <a:buClr>
                <a:schemeClr val="accent1">
                  <a:lumMod val="75000"/>
                </a:schemeClr>
              </a:buClr>
              <a:buFont typeface="Arial" panose="020B0604020202020204" pitchFamily="34" charset="0"/>
              <a:buChar char="•"/>
              <a:defRPr/>
            </a:pPr>
            <a:r>
              <a:rPr lang="en-US" sz="1200"/>
              <a:t>The staff and school advisory council at each recognized school jointly decide how to use the financial award.  As specified in statute, schools must use their awards for one or any combination of the following:</a:t>
            </a:r>
          </a:p>
          <a:p>
            <a:pPr marL="452628" defTabSz="457207">
              <a:buClr>
                <a:schemeClr val="accent1">
                  <a:lumMod val="75000"/>
                </a:schemeClr>
              </a:buClr>
              <a:buFont typeface="Arial" panose="020B0604020202020204" pitchFamily="34" charset="0"/>
              <a:buChar char="•"/>
              <a:defRPr/>
            </a:pPr>
            <a:endParaRPr lang="en-US" sz="1200"/>
          </a:p>
          <a:p>
            <a:pPr marL="852678" lvl="1" indent="-285750" algn="l" defTabSz="457207">
              <a:buClr>
                <a:schemeClr val="accent1">
                  <a:lumMod val="75000"/>
                </a:schemeClr>
              </a:buClr>
              <a:buFont typeface="Courier New" panose="02070309020205020404" pitchFamily="49" charset="0"/>
              <a:buChar char="o"/>
              <a:defRPr/>
            </a:pPr>
            <a:r>
              <a:rPr lang="en-US" sz="1050"/>
              <a:t>Nonrecurring faculty and staff bonuses; </a:t>
            </a:r>
          </a:p>
          <a:p>
            <a:pPr marL="852678" lvl="1" indent="-285750" algn="l" defTabSz="457207">
              <a:buClr>
                <a:schemeClr val="accent1">
                  <a:lumMod val="75000"/>
                </a:schemeClr>
              </a:buClr>
              <a:buFont typeface="Courier New" panose="02070309020205020404" pitchFamily="49" charset="0"/>
              <a:buChar char="o"/>
              <a:defRPr/>
            </a:pPr>
            <a:r>
              <a:rPr lang="en-US" sz="1050"/>
              <a:t>Nonrecurring expenditures for educational equipment and materials; or </a:t>
            </a:r>
          </a:p>
          <a:p>
            <a:pPr marL="852678" lvl="1" indent="-285750" algn="l" defTabSz="457207">
              <a:buClr>
                <a:schemeClr val="accent1">
                  <a:lumMod val="75000"/>
                </a:schemeClr>
              </a:buClr>
              <a:buFont typeface="Courier New" panose="02070309020205020404" pitchFamily="49" charset="0"/>
              <a:buChar char="o"/>
              <a:defRPr/>
            </a:pPr>
            <a:r>
              <a:rPr lang="en-US" sz="1050"/>
              <a:t>Temporary personnel to assist in maintaining or improving student performance.</a:t>
            </a:r>
          </a:p>
          <a:p>
            <a:pPr marL="452628" defTabSz="457207">
              <a:buClr>
                <a:schemeClr val="accent1">
                  <a:lumMod val="75000"/>
                </a:schemeClr>
              </a:buClr>
              <a:buFont typeface="Arial" panose="020B0604020202020204" pitchFamily="34" charset="0"/>
              <a:buChar char="•"/>
              <a:defRPr/>
            </a:pPr>
            <a:endParaRPr lang="en-US" sz="1200"/>
          </a:p>
          <a:p>
            <a:pPr marL="452628" defTabSz="457207">
              <a:buClr>
                <a:schemeClr val="accent1">
                  <a:lumMod val="75000"/>
                </a:schemeClr>
              </a:buClr>
              <a:buFont typeface="Arial" panose="020B0604020202020204" pitchFamily="34" charset="0"/>
              <a:buChar char="•"/>
              <a:defRPr/>
            </a:pPr>
            <a:r>
              <a:rPr lang="en-US" sz="1200"/>
              <a:t>If school staff and the school advisory council cannot reach agreement by </a:t>
            </a:r>
            <a:r>
              <a:rPr lang="en-US" sz="1200" b="1"/>
              <a:t>February 1 </a:t>
            </a:r>
            <a:r>
              <a:rPr lang="en-US" sz="1200"/>
              <a:t>the awards must be equally distributed to all classroom teachers currently teaching in the school.</a:t>
            </a:r>
          </a:p>
          <a:p>
            <a:pPr marL="452628" defTabSz="457207">
              <a:buClr>
                <a:schemeClr val="accent1">
                  <a:lumMod val="75000"/>
                </a:schemeClr>
              </a:buClr>
              <a:buFont typeface="Arial" panose="020B0604020202020204" pitchFamily="34" charset="0"/>
              <a:buChar char="•"/>
              <a:defRPr/>
            </a:pPr>
            <a:endParaRPr lang="en-US" sz="1200"/>
          </a:p>
          <a:p>
            <a:pPr marL="452628" defTabSz="457207">
              <a:buClr>
                <a:schemeClr val="accent1">
                  <a:lumMod val="75000"/>
                </a:schemeClr>
              </a:buClr>
              <a:buFont typeface="Arial" panose="020B0604020202020204" pitchFamily="34" charset="0"/>
              <a:buChar char="•"/>
              <a:defRPr/>
            </a:pPr>
            <a:r>
              <a:rPr lang="en-US" sz="1200"/>
              <a:t>Submission of process for determining use of the funds must be submitted to PAA on the “</a:t>
            </a:r>
            <a:r>
              <a:rPr lang="en-US" sz="1200" i="1"/>
              <a:t>School Recognition Funds – District Request Form</a:t>
            </a:r>
            <a:r>
              <a:rPr lang="en-US" sz="1200"/>
              <a:t>” Form is due </a:t>
            </a:r>
            <a:r>
              <a:rPr lang="en-US" sz="1200" u="sng"/>
              <a:t>May of each year</a:t>
            </a:r>
            <a:r>
              <a:rPr lang="en-US" sz="1200"/>
              <a:t>.</a:t>
            </a:r>
          </a:p>
          <a:p>
            <a:pPr marL="452628" defTabSz="457207">
              <a:buClr>
                <a:schemeClr val="accent1">
                  <a:lumMod val="75000"/>
                </a:schemeClr>
              </a:buClr>
              <a:buFont typeface="Arial" panose="020B0604020202020204" pitchFamily="34" charset="0"/>
              <a:buChar char="•"/>
              <a:defRPr/>
            </a:pPr>
            <a:endParaRPr lang="en-US" sz="1200"/>
          </a:p>
          <a:p>
            <a:pPr marL="452628" defTabSz="457207">
              <a:buClr>
                <a:schemeClr val="accent1">
                  <a:lumMod val="75000"/>
                </a:schemeClr>
              </a:buClr>
              <a:buFont typeface="Arial" panose="020B0604020202020204" pitchFamily="34" charset="0"/>
              <a:buChar char="•"/>
              <a:defRPr/>
            </a:pPr>
            <a:r>
              <a:rPr lang="en-US" sz="1200" b="1"/>
              <a:t>Start planning in January so the SRF Plan is ready by the due date in May for funds to be distributed during the winter of next school year.</a:t>
            </a:r>
          </a:p>
        </p:txBody>
      </p:sp>
    </p:spTree>
    <p:extLst>
      <p:ext uri="{BB962C8B-B14F-4D97-AF65-F5344CB8AC3E}">
        <p14:creationId xmlns:p14="http://schemas.microsoft.com/office/powerpoint/2010/main" val="3824753209"/>
      </p:ext>
    </p:extLst>
  </p:cSld>
  <p:clrMapOvr>
    <a:masterClrMapping/>
  </p:clrMapOvr>
</p:sld>
</file>

<file path=ppt/theme/theme1.xml><?xml version="1.0" encoding="utf-8"?>
<a:theme xmlns:a="http://schemas.openxmlformats.org/drawingml/2006/main" name="Minimalist Business Slides XL by Slidesgo">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17A31FDF7CAC428AEF0C4C608F17A4" ma:contentTypeVersion="40" ma:contentTypeDescription="Create a new document." ma:contentTypeScope="" ma:versionID="b2ff85724bd51456930675dad18fea26">
  <xsd:schema xmlns:xsd="http://www.w3.org/2001/XMLSchema" xmlns:xs="http://www.w3.org/2001/XMLSchema" xmlns:p="http://schemas.microsoft.com/office/2006/metadata/properties" xmlns:ns2="8f3e6f29-bfdb-46e8-996d-61afa7cb0d1d" xmlns:ns3="768c7f41-a774-4b09-a844-299e1879f4f7" targetNamespace="http://schemas.microsoft.com/office/2006/metadata/properties" ma:root="true" ma:fieldsID="0c939a05df0f97a80d13bb1bd0bade07" ns2:_="" ns3:_="">
    <xsd:import namespace="8f3e6f29-bfdb-46e8-996d-61afa7cb0d1d"/>
    <xsd:import namespace="768c7f41-a774-4b09-a844-299e1879f4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3e6f29-bfdb-46e8-996d-61afa7cb0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Leaders" ma:index="2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Leaders" ma:index="34" nillable="true" ma:displayName="Invited Leaders" ma:internalName="Invited_Leaders">
      <xsd:simpleType>
        <xsd:restriction base="dms:Note">
          <xsd:maxLength value="255"/>
        </xsd:restriction>
      </xsd:simpleType>
    </xsd:element>
    <xsd:element name="Invited_Members" ma:index="35" nillable="true" ma:displayName="Invited Members" ma:internalName="Invited_Member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Leaders_Only_SectionGroup" ma:index="37" nillable="true" ma:displayName="Has Leaders Only SectionGroup" ma:internalName="Has_Leaders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element name="Teams_Channel_Section_Location" ma:index="40" nillable="true" ma:displayName="Teams Channel Section Location" ma:internalName="Teams_Channel_Section_Location">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0367e97b-75cf-4c67-8ed8-7a50f5fbd251" ma:termSetId="09814cd3-568e-fe90-9814-8d621ff8fb84" ma:anchorId="fba54fb3-c3e1-fe81-a776-ca4b69148c4d" ma:open="true" ma:isKeyword="false">
      <xsd:complexType>
        <xsd:sequence>
          <xsd:element ref="pc:Terms" minOccurs="0" maxOccurs="1"/>
        </xsd:sequence>
      </xsd:complexType>
    </xsd:element>
    <xsd:element name="MediaServiceLocation" ma:index="44" nillable="true" ma:displayName="Location" ma:indexed="true" ma:internalName="MediaServiceLocation" ma:readOnly="true">
      <xsd:simpleType>
        <xsd:restriction base="dms:Text"/>
      </xsd:simpleType>
    </xsd:element>
    <xsd:element name="MediaServiceObjectDetectorVersions" ma:index="45" nillable="true" ma:displayName="MediaServiceObjectDetectorVersions" ma:hidden="true" ma:indexed="true" ma:internalName="MediaServiceObjectDetectorVersions"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8c7f41-a774-4b09-a844-299e1879f4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0984ae6e-c2b6-486f-a66b-a2697ec04740}" ma:internalName="TaxCatchAll" ma:showField="CatchAllData" ma:web="768c7f41-a774-4b09-a844-299e1879f4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MS_Mappings xmlns="8f3e6f29-bfdb-46e8-996d-61afa7cb0d1d" xsi:nil="true"/>
    <Invited_Leaders xmlns="8f3e6f29-bfdb-46e8-996d-61afa7cb0d1d" xsi:nil="true"/>
    <NotebookType xmlns="8f3e6f29-bfdb-46e8-996d-61afa7cb0d1d" xsi:nil="true"/>
    <FolderType xmlns="8f3e6f29-bfdb-46e8-996d-61afa7cb0d1d" xsi:nil="true"/>
    <Member_Groups xmlns="8f3e6f29-bfdb-46e8-996d-61afa7cb0d1d">
      <UserInfo>
        <DisplayName/>
        <AccountId xsi:nil="true"/>
        <AccountType/>
      </UserInfo>
    </Member_Groups>
    <DefaultSectionNames xmlns="8f3e6f29-bfdb-46e8-996d-61afa7cb0d1d" xsi:nil="true"/>
    <AppVersion xmlns="8f3e6f29-bfdb-46e8-996d-61afa7cb0d1d" xsi:nil="true"/>
    <TeamsChannelId xmlns="8f3e6f29-bfdb-46e8-996d-61afa7cb0d1d" xsi:nil="true"/>
    <IsNotebookLocked xmlns="8f3e6f29-bfdb-46e8-996d-61afa7cb0d1d" xsi:nil="true"/>
    <CultureName xmlns="8f3e6f29-bfdb-46e8-996d-61afa7cb0d1d" xsi:nil="true"/>
    <lcf76f155ced4ddcb4097134ff3c332f xmlns="8f3e6f29-bfdb-46e8-996d-61afa7cb0d1d">
      <Terms xmlns="http://schemas.microsoft.com/office/infopath/2007/PartnerControls"/>
    </lcf76f155ced4ddcb4097134ff3c332f>
    <Templates xmlns="8f3e6f29-bfdb-46e8-996d-61afa7cb0d1d" xsi:nil="true"/>
    <Self_Registration_Enabled xmlns="8f3e6f29-bfdb-46e8-996d-61afa7cb0d1d" xsi:nil="true"/>
    <Invited_Members xmlns="8f3e6f29-bfdb-46e8-996d-61afa7cb0d1d" xsi:nil="true"/>
    <Teams_Channel_Section_Location xmlns="8f3e6f29-bfdb-46e8-996d-61afa7cb0d1d" xsi:nil="true"/>
    <Leaders xmlns="8f3e6f29-bfdb-46e8-996d-61afa7cb0d1d">
      <UserInfo>
        <DisplayName/>
        <AccountId xsi:nil="true"/>
        <AccountType/>
      </UserInfo>
    </Leaders>
    <Has_Leaders_Only_SectionGroup xmlns="8f3e6f29-bfdb-46e8-996d-61afa7cb0d1d" xsi:nil="true"/>
    <TaxCatchAll xmlns="768c7f41-a774-4b09-a844-299e1879f4f7" xsi:nil="true"/>
    <Is_Collaboration_Space_Locked xmlns="8f3e6f29-bfdb-46e8-996d-61afa7cb0d1d" xsi:nil="true"/>
    <Owner xmlns="8f3e6f29-bfdb-46e8-996d-61afa7cb0d1d">
      <UserInfo>
        <DisplayName/>
        <AccountId xsi:nil="true"/>
        <AccountType/>
      </UserInfo>
    </Owner>
    <Distribution_Groups xmlns="8f3e6f29-bfdb-46e8-996d-61afa7cb0d1d" xsi:nil="true"/>
    <Math_Settings xmlns="8f3e6f29-bfdb-46e8-996d-61afa7cb0d1d" xsi:nil="true"/>
    <Members xmlns="8f3e6f29-bfdb-46e8-996d-61afa7cb0d1d">
      <UserInfo>
        <DisplayName/>
        <AccountId xsi:nil="true"/>
        <AccountType/>
      </UserInfo>
    </Members>
  </documentManagement>
</p:properties>
</file>

<file path=customXml/itemProps1.xml><?xml version="1.0" encoding="utf-8"?>
<ds:datastoreItem xmlns:ds="http://schemas.openxmlformats.org/officeDocument/2006/customXml" ds:itemID="{17CD25AB-F78B-4AED-A761-528B87B216DA}">
  <ds:schemaRefs>
    <ds:schemaRef ds:uri="768c7f41-a774-4b09-a844-299e1879f4f7"/>
    <ds:schemaRef ds:uri="8f3e6f29-bfdb-46e8-996d-61afa7cb0d1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D1E4CCB-DF9A-4B48-B7C0-BA6BBA7743D4}">
  <ds:schemaRefs>
    <ds:schemaRef ds:uri="http://schemas.microsoft.com/sharepoint/v3/contenttype/forms"/>
  </ds:schemaRefs>
</ds:datastoreItem>
</file>

<file path=customXml/itemProps3.xml><?xml version="1.0" encoding="utf-8"?>
<ds:datastoreItem xmlns:ds="http://schemas.openxmlformats.org/officeDocument/2006/customXml" ds:itemID="{EE2A45E4-B78F-4C1E-B3E8-B0F42B9E003A}">
  <ds:schemaRefs>
    <ds:schemaRef ds:uri="768c7f41-a774-4b09-a844-299e1879f4f7"/>
    <ds:schemaRef ds:uri="8f3e6f29-bfdb-46e8-996d-61afa7cb0d1d"/>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854</Words>
  <Application>Microsoft Office PowerPoint</Application>
  <PresentationFormat>On-screen Show (16:9)</PresentationFormat>
  <Paragraphs>66</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Vidaloka</vt:lpstr>
      <vt:lpstr>Crimson Text</vt:lpstr>
      <vt:lpstr>Montserrat Medium</vt:lpstr>
      <vt:lpstr>Montserrat</vt:lpstr>
      <vt:lpstr>Courier New</vt:lpstr>
      <vt:lpstr>Lato</vt:lpstr>
      <vt:lpstr>Arial</vt:lpstr>
      <vt:lpstr>Minimalist Business Slides XL by Slidesgo</vt:lpstr>
      <vt:lpstr>SAC Funding</vt:lpstr>
      <vt:lpstr>School Advisory Council Funds </vt:lpstr>
      <vt:lpstr>SAC Funds </vt:lpstr>
      <vt:lpstr>School Recognition Funds</vt:lpstr>
      <vt:lpstr>School Recognition Funds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Business Slides</dc:title>
  <dc:creator>Katie Barnes</dc:creator>
  <cp:lastModifiedBy>Christopher G. Arcuri</cp:lastModifiedBy>
  <cp:revision>8</cp:revision>
  <dcterms:modified xsi:type="dcterms:W3CDTF">2024-09-24T13:03:56Z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0x0101009717A31FDF7CAC428AEF0C4C608F17A4</vt:lpwstr>
  </property>
  <property fmtid="{D5CDD505-2E9C-101B-9397-08002B2CF9AE}" pid="3" name="MediaServiceImageTags">
    <vt:lpwstr/>
  </property>
</Properties>
</file>