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88" r:id="rId3"/>
    <p:sldId id="257" r:id="rId4"/>
    <p:sldId id="259" r:id="rId5"/>
    <p:sldId id="289" r:id="rId6"/>
    <p:sldId id="292" r:id="rId7"/>
    <p:sldId id="290" r:id="rId8"/>
    <p:sldId id="310" r:id="rId9"/>
    <p:sldId id="291" r:id="rId10"/>
    <p:sldId id="293" r:id="rId11"/>
    <p:sldId id="280" r:id="rId12"/>
    <p:sldId id="282" r:id="rId13"/>
    <p:sldId id="283" r:id="rId14"/>
    <p:sldId id="281" r:id="rId15"/>
    <p:sldId id="314" r:id="rId16"/>
    <p:sldId id="312" r:id="rId17"/>
    <p:sldId id="296" r:id="rId18"/>
    <p:sldId id="297" r:id="rId19"/>
    <p:sldId id="309" r:id="rId20"/>
    <p:sldId id="285" r:id="rId21"/>
    <p:sldId id="286" r:id="rId22"/>
    <p:sldId id="298" r:id="rId23"/>
    <p:sldId id="294" r:id="rId24"/>
    <p:sldId id="300" r:id="rId25"/>
    <p:sldId id="302" r:id="rId26"/>
    <p:sldId id="304" r:id="rId27"/>
    <p:sldId id="316" r:id="rId28"/>
    <p:sldId id="299" r:id="rId29"/>
    <p:sldId id="306" r:id="rId30"/>
    <p:sldId id="307" r:id="rId31"/>
    <p:sldId id="317" r:id="rId32"/>
    <p:sldId id="305" r:id="rId33"/>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46F79B-D3D8-453D-947A-A120751086C4}" v="8" dt="2022-03-30T23:11:30.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20213205-D555-47C8-A4EE-A57F545AC880}" type="datetimeFigureOut">
              <a:rPr lang="en-US" smtClean="0"/>
              <a:t>3/30/2022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0E3A773-76CA-4809-9380-A80D1FBA67F1}" type="slidenum">
              <a:rPr lang="en-US" smtClean="0"/>
              <a:t>‹#›</a:t>
            </a:fld>
            <a:endParaRPr lang="en-US"/>
          </a:p>
        </p:txBody>
      </p:sp>
    </p:spTree>
    <p:extLst>
      <p:ext uri="{BB962C8B-B14F-4D97-AF65-F5344CB8AC3E}">
        <p14:creationId xmlns:p14="http://schemas.microsoft.com/office/powerpoint/2010/main" val="2566958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3AAFC80E-DBEB-4171-BBFA-7DEB79DD97AB}" type="datetimeFigureOut">
              <a:rPr lang="en-US" smtClean="0"/>
              <a:t>3/30/2022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FDCB90DB-30F2-4ED4-9BAB-B4ED8F29C05B}" type="slidenum">
              <a:rPr lang="en-US" smtClean="0"/>
              <a:t>‹#›</a:t>
            </a:fld>
            <a:endParaRPr lang="en-US"/>
          </a:p>
        </p:txBody>
      </p:sp>
    </p:spTree>
    <p:extLst>
      <p:ext uri="{BB962C8B-B14F-4D97-AF65-F5344CB8AC3E}">
        <p14:creationId xmlns:p14="http://schemas.microsoft.com/office/powerpoint/2010/main" val="20018731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1</a:t>
            </a:fld>
            <a:endParaRPr lang="en-US"/>
          </a:p>
        </p:txBody>
      </p:sp>
    </p:spTree>
    <p:extLst>
      <p:ext uri="{BB962C8B-B14F-4D97-AF65-F5344CB8AC3E}">
        <p14:creationId xmlns:p14="http://schemas.microsoft.com/office/powerpoint/2010/main" val="79683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a:t>
            </a:r>
            <a:r>
              <a:rPr lang="en-US" baseline="0" dirty="0"/>
              <a:t> Recs comments? Middle School?</a:t>
            </a:r>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26</a:t>
            </a:fld>
            <a:endParaRPr lang="en-US"/>
          </a:p>
        </p:txBody>
      </p:sp>
    </p:spTree>
    <p:extLst>
      <p:ext uri="{BB962C8B-B14F-4D97-AF65-F5344CB8AC3E}">
        <p14:creationId xmlns:p14="http://schemas.microsoft.com/office/powerpoint/2010/main" val="98983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HIGH</a:t>
            </a:r>
            <a:r>
              <a:rPr lang="en-US" baseline="0" dirty="0"/>
              <a:t> SCHOOL EOCs</a:t>
            </a:r>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4</a:t>
            </a:fld>
            <a:endParaRPr lang="en-US"/>
          </a:p>
        </p:txBody>
      </p:sp>
    </p:spTree>
    <p:extLst>
      <p:ext uri="{BB962C8B-B14F-4D97-AF65-F5344CB8AC3E}">
        <p14:creationId xmlns:p14="http://schemas.microsoft.com/office/powerpoint/2010/main" val="263324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5</a:t>
            </a:fld>
            <a:endParaRPr lang="en-US"/>
          </a:p>
        </p:txBody>
      </p:sp>
    </p:spTree>
    <p:extLst>
      <p:ext uri="{BB962C8B-B14F-4D97-AF65-F5344CB8AC3E}">
        <p14:creationId xmlns:p14="http://schemas.microsoft.com/office/powerpoint/2010/main" val="2080261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GRADE</a:t>
            </a:r>
            <a:r>
              <a:rPr lang="en-US" baseline="0" dirty="0"/>
              <a:t> LEVEL SPECIFICS</a:t>
            </a:r>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6</a:t>
            </a:fld>
            <a:endParaRPr lang="en-US"/>
          </a:p>
        </p:txBody>
      </p:sp>
    </p:spTree>
    <p:extLst>
      <p:ext uri="{BB962C8B-B14F-4D97-AF65-F5344CB8AC3E}">
        <p14:creationId xmlns:p14="http://schemas.microsoft.com/office/powerpoint/2010/main" val="401388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LEVEL SPECIFIC TO CHANGE ON OTHER PPTS</a:t>
            </a:r>
          </a:p>
        </p:txBody>
      </p:sp>
      <p:sp>
        <p:nvSpPr>
          <p:cNvPr id="4" name="Slide Number Placeholder 3"/>
          <p:cNvSpPr>
            <a:spLocks noGrp="1"/>
          </p:cNvSpPr>
          <p:nvPr>
            <p:ph type="sldNum" sz="quarter" idx="10"/>
          </p:nvPr>
        </p:nvSpPr>
        <p:spPr/>
        <p:txBody>
          <a:bodyPr/>
          <a:lstStyle/>
          <a:p>
            <a:fld id="{FDCB90DB-30F2-4ED4-9BAB-B4ED8F29C05B}" type="slidenum">
              <a:rPr lang="en-US" smtClean="0"/>
              <a:t>7</a:t>
            </a:fld>
            <a:endParaRPr lang="en-US"/>
          </a:p>
        </p:txBody>
      </p:sp>
    </p:spTree>
    <p:extLst>
      <p:ext uri="{BB962C8B-B14F-4D97-AF65-F5344CB8AC3E}">
        <p14:creationId xmlns:p14="http://schemas.microsoft.com/office/powerpoint/2010/main" val="10522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LEVEL SPECIFIC</a:t>
            </a:r>
          </a:p>
        </p:txBody>
      </p:sp>
      <p:sp>
        <p:nvSpPr>
          <p:cNvPr id="4" name="Slide Number Placeholder 3"/>
          <p:cNvSpPr>
            <a:spLocks noGrp="1"/>
          </p:cNvSpPr>
          <p:nvPr>
            <p:ph type="sldNum" sz="quarter" idx="10"/>
          </p:nvPr>
        </p:nvSpPr>
        <p:spPr/>
        <p:txBody>
          <a:bodyPr/>
          <a:lstStyle/>
          <a:p>
            <a:fld id="{FDCB90DB-30F2-4ED4-9BAB-B4ED8F29C05B}" type="slidenum">
              <a:rPr lang="en-US" smtClean="0"/>
              <a:t>9</a:t>
            </a:fld>
            <a:endParaRPr lang="en-US"/>
          </a:p>
        </p:txBody>
      </p:sp>
    </p:spTree>
    <p:extLst>
      <p:ext uri="{BB962C8B-B14F-4D97-AF65-F5344CB8AC3E}">
        <p14:creationId xmlns:p14="http://schemas.microsoft.com/office/powerpoint/2010/main" val="189207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a:t>
            </a:r>
            <a:r>
              <a:rPr lang="en-US" baseline="0" dirty="0"/>
              <a:t> LEVEL SPECIFIC</a:t>
            </a:r>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10</a:t>
            </a:fld>
            <a:endParaRPr lang="en-US"/>
          </a:p>
        </p:txBody>
      </p:sp>
    </p:spTree>
    <p:extLst>
      <p:ext uri="{BB962C8B-B14F-4D97-AF65-F5344CB8AC3E}">
        <p14:creationId xmlns:p14="http://schemas.microsoft.com/office/powerpoint/2010/main" val="419310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11</a:t>
            </a:fld>
            <a:endParaRPr lang="en-US"/>
          </a:p>
        </p:txBody>
      </p:sp>
    </p:spTree>
    <p:extLst>
      <p:ext uri="{BB962C8B-B14F-4D97-AF65-F5344CB8AC3E}">
        <p14:creationId xmlns:p14="http://schemas.microsoft.com/office/powerpoint/2010/main" val="122498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B90DB-30F2-4ED4-9BAB-B4ED8F29C05B}" type="slidenum">
              <a:rPr lang="en-US" smtClean="0"/>
              <a:t>15</a:t>
            </a:fld>
            <a:endParaRPr lang="en-US"/>
          </a:p>
        </p:txBody>
      </p:sp>
    </p:spTree>
    <p:extLst>
      <p:ext uri="{BB962C8B-B14F-4D97-AF65-F5344CB8AC3E}">
        <p14:creationId xmlns:p14="http://schemas.microsoft.com/office/powerpoint/2010/main" val="124936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4D3688-57A0-4A0D-A0A2-B6E534BBE975}"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384424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35919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79274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4682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942108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4D3688-57A0-4A0D-A0A2-B6E534BBE975}"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28645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4D3688-57A0-4A0D-A0A2-B6E534BBE975}"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427681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4D3688-57A0-4A0D-A0A2-B6E534BBE975}"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71010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4D3688-57A0-4A0D-A0A2-B6E534BBE975}"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96205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4D3688-57A0-4A0D-A0A2-B6E534BBE975}"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41890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4D3688-57A0-4A0D-A0A2-B6E534BBE975}"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242430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5674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4D3688-57A0-4A0D-A0A2-B6E534BBE975}"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358951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4D3688-57A0-4A0D-A0A2-B6E534BBE975}"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11620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D3688-57A0-4A0D-A0A2-B6E534BBE975}"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75500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104985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4D3688-57A0-4A0D-A0A2-B6E534BBE975}"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EE91-2C27-43DE-BCBA-0428E1792B17}" type="slidenum">
              <a:rPr lang="en-US" smtClean="0"/>
              <a:t>‹#›</a:t>
            </a:fld>
            <a:endParaRPr lang="en-US"/>
          </a:p>
        </p:txBody>
      </p:sp>
    </p:spTree>
    <p:extLst>
      <p:ext uri="{BB962C8B-B14F-4D97-AF65-F5344CB8AC3E}">
        <p14:creationId xmlns:p14="http://schemas.microsoft.com/office/powerpoint/2010/main" val="395645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A4D3688-57A0-4A0D-A0A2-B6E534BBE975}" type="datetimeFigureOut">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CCDEE91-2C27-43DE-BCBA-0428E1792B17}" type="slidenum">
              <a:rPr lang="en-US" smtClean="0"/>
              <a:t>‹#›</a:t>
            </a:fld>
            <a:endParaRPr lang="en-US"/>
          </a:p>
        </p:txBody>
      </p:sp>
    </p:spTree>
    <p:extLst>
      <p:ext uri="{BB962C8B-B14F-4D97-AF65-F5344CB8AC3E}">
        <p14:creationId xmlns:p14="http://schemas.microsoft.com/office/powerpoint/2010/main" val="35837983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sassessments.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rian.green@stjohns.k12.fl.us" TargetMode="External"/><Relationship Id="rId7" Type="http://schemas.openxmlformats.org/officeDocument/2006/relationships/hyperlink" Target="mailto:Amie.Miller@stjohns.k12.fl.us" TargetMode="External"/><Relationship Id="rId2" Type="http://schemas.openxmlformats.org/officeDocument/2006/relationships/hyperlink" Target="mailto:joy.reichenberg@stjohns.k12.fl.us" TargetMode="External"/><Relationship Id="rId1" Type="http://schemas.openxmlformats.org/officeDocument/2006/relationships/slideLayout" Target="../slideLayouts/slideLayout2.xml"/><Relationship Id="rId6" Type="http://schemas.openxmlformats.org/officeDocument/2006/relationships/hyperlink" Target="mailto:audra.Wilson@stjohns.k12.fl.us" TargetMode="External"/><Relationship Id="rId5" Type="http://schemas.openxmlformats.org/officeDocument/2006/relationships/hyperlink" Target="mailto:Zachary.strom@stjohns.k12.fl.us" TargetMode="External"/><Relationship Id="rId4" Type="http://schemas.openxmlformats.org/officeDocument/2006/relationships/hyperlink" Target="mailto:Dniessa.Slocum@stjohns.k12.fl.u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64" y="563416"/>
            <a:ext cx="11379200" cy="4784439"/>
          </a:xfrm>
        </p:spPr>
        <p:txBody>
          <a:bodyPr>
            <a:normAutofit/>
          </a:bodyPr>
          <a:lstStyle/>
          <a:p>
            <a:pPr algn="ctr"/>
            <a:r>
              <a:rPr lang="en-US" sz="8900" b="1" u="sng" dirty="0">
                <a:solidFill>
                  <a:schemeClr val="accent6"/>
                </a:solidFill>
              </a:rPr>
              <a:t>F</a:t>
            </a:r>
            <a:r>
              <a:rPr lang="en-US" sz="7300" dirty="0"/>
              <a:t>lorida </a:t>
            </a:r>
            <a:r>
              <a:rPr lang="en-US" sz="8900" b="1" u="sng" dirty="0">
                <a:solidFill>
                  <a:schemeClr val="accent6"/>
                </a:solidFill>
              </a:rPr>
              <a:t>S</a:t>
            </a:r>
            <a:r>
              <a:rPr lang="en-US" sz="7300" dirty="0"/>
              <a:t>tandards </a:t>
            </a:r>
            <a:r>
              <a:rPr lang="en-US" sz="8900" b="1" u="sng" dirty="0">
                <a:solidFill>
                  <a:schemeClr val="accent6"/>
                </a:solidFill>
              </a:rPr>
              <a:t>A</a:t>
            </a:r>
            <a:r>
              <a:rPr lang="en-US" sz="7300" dirty="0"/>
              <a:t>ssessment</a:t>
            </a:r>
            <a:br>
              <a:rPr lang="en-US" sz="4900" dirty="0"/>
            </a:br>
            <a:br>
              <a:rPr lang="en-US" sz="7300" dirty="0"/>
            </a:br>
            <a:br>
              <a:rPr lang="en-US" sz="7300" dirty="0"/>
            </a:br>
            <a:r>
              <a:rPr lang="en-US" sz="6700" dirty="0"/>
              <a:t>Parent Night</a:t>
            </a:r>
            <a:br>
              <a:rPr lang="en-US" sz="6000" dirty="0"/>
            </a:br>
            <a:endParaRPr lang="en-US" sz="2500" b="1" i="1" spc="0" dirty="0">
              <a:solidFill>
                <a:srgbClr val="FF0000"/>
              </a:solidFill>
              <a:latin typeface="Bahnschrift SemiBold SemiConden" panose="020B0502040204020203" pitchFamily="34" charset="0"/>
            </a:endParaRPr>
          </a:p>
        </p:txBody>
      </p:sp>
      <p:sp>
        <p:nvSpPr>
          <p:cNvPr id="3" name="Subtitle 2"/>
          <p:cNvSpPr>
            <a:spLocks noGrp="1"/>
          </p:cNvSpPr>
          <p:nvPr>
            <p:ph type="subTitle" idx="1"/>
          </p:nvPr>
        </p:nvSpPr>
        <p:spPr>
          <a:xfrm>
            <a:off x="-9236" y="4719777"/>
            <a:ext cx="12192000" cy="1224909"/>
          </a:xfrm>
        </p:spPr>
        <p:txBody>
          <a:bodyPr/>
          <a:lstStyle/>
          <a:p>
            <a:pPr algn="ctr"/>
            <a:r>
              <a:rPr lang="en-US" b="1" dirty="0"/>
              <a:t>PALM VALLEY ACADEMY </a:t>
            </a:r>
          </a:p>
          <a:p>
            <a:pPr algn="ctr"/>
            <a:r>
              <a:rPr lang="en-US" b="1" dirty="0"/>
              <a:t>March 30</a:t>
            </a:r>
            <a:r>
              <a:rPr lang="en-US" b="1" baseline="30000" dirty="0"/>
              <a:t>th</a:t>
            </a:r>
            <a:r>
              <a:rPr lang="en-US" b="1" dirty="0"/>
              <a:t>, 2022</a:t>
            </a:r>
          </a:p>
        </p:txBody>
      </p:sp>
      <p:pic>
        <p:nvPicPr>
          <p:cNvPr id="4" name="Picture 3"/>
          <p:cNvPicPr>
            <a:picLocks noChangeAspect="1"/>
          </p:cNvPicPr>
          <p:nvPr/>
        </p:nvPicPr>
        <p:blipFill>
          <a:blip r:embed="rId3"/>
          <a:stretch>
            <a:fillRect/>
          </a:stretch>
        </p:blipFill>
        <p:spPr>
          <a:xfrm>
            <a:off x="5123042" y="1885694"/>
            <a:ext cx="1511805" cy="1511805"/>
          </a:xfrm>
          <a:prstGeom prst="rect">
            <a:avLst/>
          </a:prstGeom>
        </p:spPr>
      </p:pic>
    </p:spTree>
    <p:extLst>
      <p:ext uri="{BB962C8B-B14F-4D97-AF65-F5344CB8AC3E}">
        <p14:creationId xmlns:p14="http://schemas.microsoft.com/office/powerpoint/2010/main" val="147154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C000"/>
                </a:solidFill>
              </a:rPr>
              <a:t>Test Item Types</a:t>
            </a:r>
          </a:p>
        </p:txBody>
      </p:sp>
      <p:sp>
        <p:nvSpPr>
          <p:cNvPr id="3" name="Content Placeholder 2"/>
          <p:cNvSpPr>
            <a:spLocks noGrp="1"/>
          </p:cNvSpPr>
          <p:nvPr>
            <p:ph idx="1"/>
          </p:nvPr>
        </p:nvSpPr>
        <p:spPr>
          <a:xfrm>
            <a:off x="1120000" y="1965101"/>
            <a:ext cx="10233800" cy="4702582"/>
          </a:xfrm>
        </p:spPr>
        <p:txBody>
          <a:bodyPr>
            <a:normAutofit lnSpcReduction="10000"/>
          </a:bodyPr>
          <a:lstStyle/>
          <a:p>
            <a:pPr marL="0" indent="0" algn="ctr">
              <a:buNone/>
            </a:pPr>
            <a:r>
              <a:rPr lang="en-US" sz="3900" u="sng" dirty="0"/>
              <a:t>ELA Item Types</a:t>
            </a:r>
          </a:p>
          <a:p>
            <a:pPr>
              <a:buFont typeface="Wingdings" panose="05000000000000000000" pitchFamily="2" charset="2"/>
              <a:buChar char="Ø"/>
            </a:pPr>
            <a:r>
              <a:rPr lang="en-US" sz="3600" dirty="0"/>
              <a:t>Multiple Choice </a:t>
            </a:r>
          </a:p>
          <a:p>
            <a:pPr>
              <a:buFont typeface="Wingdings" panose="05000000000000000000" pitchFamily="2" charset="2"/>
              <a:buChar char="Ø"/>
            </a:pPr>
            <a:r>
              <a:rPr lang="en-US" sz="3600" dirty="0"/>
              <a:t>25-50% of test is composed of enhanced items which include...</a:t>
            </a:r>
          </a:p>
          <a:p>
            <a:pPr lvl="1"/>
            <a:r>
              <a:rPr lang="en-US" sz="3200" dirty="0"/>
              <a:t>Multi-Select</a:t>
            </a:r>
          </a:p>
          <a:p>
            <a:pPr lvl="1"/>
            <a:r>
              <a:rPr lang="en-US" sz="3200" dirty="0"/>
              <a:t>Selectable Text</a:t>
            </a:r>
          </a:p>
          <a:p>
            <a:pPr lvl="1"/>
            <a:r>
              <a:rPr lang="en-US" sz="3200" dirty="0"/>
              <a:t>Multi-Part</a:t>
            </a:r>
          </a:p>
          <a:p>
            <a:pPr lvl="1"/>
            <a:r>
              <a:rPr lang="en-US" sz="3200" dirty="0"/>
              <a:t>Table Match</a:t>
            </a:r>
          </a:p>
          <a:p>
            <a:pPr lvl="1"/>
            <a:r>
              <a:rPr lang="en-US" sz="3200" dirty="0"/>
              <a:t>Editing Task Choice</a:t>
            </a:r>
          </a:p>
        </p:txBody>
      </p:sp>
    </p:spTree>
    <p:extLst>
      <p:ext uri="{BB962C8B-B14F-4D97-AF65-F5344CB8AC3E}">
        <p14:creationId xmlns:p14="http://schemas.microsoft.com/office/powerpoint/2010/main" val="265433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31" y="-221673"/>
            <a:ext cx="10515600" cy="1325563"/>
          </a:xfrm>
        </p:spPr>
        <p:txBody>
          <a:bodyPr>
            <a:normAutofit/>
          </a:bodyPr>
          <a:lstStyle/>
          <a:p>
            <a:pPr algn="ctr"/>
            <a:r>
              <a:rPr lang="en-US" sz="3200" dirty="0">
                <a:solidFill>
                  <a:srgbClr val="FFC000"/>
                </a:solidFill>
                <a:latin typeface="KG Blank Space Solid" charset="0"/>
                <a:ea typeface="KG Blank Space Solid" charset="0"/>
                <a:cs typeface="KG Blank Space Solid" charset="0"/>
              </a:rPr>
              <a:t>FSA QUESTION TYPES</a:t>
            </a:r>
            <a:endParaRPr lang="en-US" dirty="0">
              <a:solidFill>
                <a:srgbClr val="FFC000"/>
              </a:solidFill>
            </a:endParaRPr>
          </a:p>
        </p:txBody>
      </p:sp>
      <p:pic>
        <p:nvPicPr>
          <p:cNvPr id="5" name="Picture 4"/>
          <p:cNvPicPr>
            <a:picLocks noChangeAspect="1"/>
          </p:cNvPicPr>
          <p:nvPr/>
        </p:nvPicPr>
        <p:blipFill>
          <a:blip r:embed="rId3"/>
          <a:stretch>
            <a:fillRect/>
          </a:stretch>
        </p:blipFill>
        <p:spPr>
          <a:xfrm>
            <a:off x="88462" y="794327"/>
            <a:ext cx="11955756" cy="5966691"/>
          </a:xfrm>
          <a:prstGeom prst="rect">
            <a:avLst/>
          </a:prstGeom>
        </p:spPr>
      </p:pic>
    </p:spTree>
    <p:extLst>
      <p:ext uri="{BB962C8B-B14F-4D97-AF65-F5344CB8AC3E}">
        <p14:creationId xmlns:p14="http://schemas.microsoft.com/office/powerpoint/2010/main" val="367364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31" y="-221673"/>
            <a:ext cx="10515600" cy="1325563"/>
          </a:xfrm>
        </p:spPr>
        <p:txBody>
          <a:bodyPr>
            <a:normAutofit/>
          </a:bodyPr>
          <a:lstStyle/>
          <a:p>
            <a:pPr algn="ctr"/>
            <a:r>
              <a:rPr lang="en-US" sz="3200" dirty="0">
                <a:solidFill>
                  <a:srgbClr val="FFC000"/>
                </a:solidFill>
                <a:latin typeface="KG Blank Space Solid" charset="0"/>
                <a:ea typeface="KG Blank Space Solid" charset="0"/>
                <a:cs typeface="KG Blank Space Solid" charset="0"/>
              </a:rPr>
              <a:t>FSA QUESTION TYPES</a:t>
            </a:r>
            <a:endParaRPr lang="en-US" dirty="0">
              <a:solidFill>
                <a:srgbClr val="FFC000"/>
              </a:solidFill>
            </a:endParaRPr>
          </a:p>
        </p:txBody>
      </p:sp>
      <p:pic>
        <p:nvPicPr>
          <p:cNvPr id="4" name="Picture 3"/>
          <p:cNvPicPr>
            <a:picLocks noChangeAspect="1"/>
          </p:cNvPicPr>
          <p:nvPr/>
        </p:nvPicPr>
        <p:blipFill>
          <a:blip r:embed="rId2"/>
          <a:stretch>
            <a:fillRect/>
          </a:stretch>
        </p:blipFill>
        <p:spPr>
          <a:xfrm>
            <a:off x="92851" y="874207"/>
            <a:ext cx="11996160" cy="5886450"/>
          </a:xfrm>
          <a:prstGeom prst="rect">
            <a:avLst/>
          </a:prstGeom>
        </p:spPr>
      </p:pic>
    </p:spTree>
    <p:extLst>
      <p:ext uri="{BB962C8B-B14F-4D97-AF65-F5344CB8AC3E}">
        <p14:creationId xmlns:p14="http://schemas.microsoft.com/office/powerpoint/2010/main" val="351861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31" y="-221673"/>
            <a:ext cx="10515600" cy="1325563"/>
          </a:xfrm>
        </p:spPr>
        <p:txBody>
          <a:bodyPr>
            <a:normAutofit/>
          </a:bodyPr>
          <a:lstStyle/>
          <a:p>
            <a:pPr algn="ctr"/>
            <a:r>
              <a:rPr lang="en-US" sz="3200" dirty="0">
                <a:solidFill>
                  <a:srgbClr val="FFC000"/>
                </a:solidFill>
                <a:latin typeface="KG Blank Space Solid" charset="0"/>
                <a:ea typeface="KG Blank Space Solid" charset="0"/>
                <a:cs typeface="KG Blank Space Solid" charset="0"/>
              </a:rPr>
              <a:t>FSA QUESTION TYPES</a:t>
            </a:r>
            <a:endParaRPr lang="en-US" dirty="0">
              <a:solidFill>
                <a:srgbClr val="FFC000"/>
              </a:solidFill>
            </a:endParaRPr>
          </a:p>
        </p:txBody>
      </p:sp>
      <p:pic>
        <p:nvPicPr>
          <p:cNvPr id="3" name="Picture 2"/>
          <p:cNvPicPr>
            <a:picLocks noChangeAspect="1"/>
          </p:cNvPicPr>
          <p:nvPr/>
        </p:nvPicPr>
        <p:blipFill>
          <a:blip r:embed="rId2"/>
          <a:stretch>
            <a:fillRect/>
          </a:stretch>
        </p:blipFill>
        <p:spPr>
          <a:xfrm>
            <a:off x="116086" y="874206"/>
            <a:ext cx="11972925" cy="5877575"/>
          </a:xfrm>
          <a:prstGeom prst="rect">
            <a:avLst/>
          </a:prstGeom>
        </p:spPr>
      </p:pic>
    </p:spTree>
    <p:extLst>
      <p:ext uri="{BB962C8B-B14F-4D97-AF65-F5344CB8AC3E}">
        <p14:creationId xmlns:p14="http://schemas.microsoft.com/office/powerpoint/2010/main" val="344563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93"/>
            <a:ext cx="10515600" cy="1325563"/>
          </a:xfrm>
        </p:spPr>
        <p:txBody>
          <a:bodyPr>
            <a:normAutofit/>
          </a:bodyPr>
          <a:lstStyle/>
          <a:p>
            <a:pPr algn="ctr"/>
            <a:r>
              <a:rPr lang="en-US" sz="3200" dirty="0">
                <a:solidFill>
                  <a:srgbClr val="FFC000"/>
                </a:solidFill>
                <a:latin typeface="KG Blank Space Solid" charset="0"/>
                <a:ea typeface="KG Blank Space Solid" charset="0"/>
                <a:cs typeface="KG Blank Space Solid" charset="0"/>
              </a:rPr>
              <a:t>FSA QUESTION TYPES</a:t>
            </a:r>
            <a:endParaRPr lang="en-US" dirty="0">
              <a:solidFill>
                <a:srgbClr val="FFC000"/>
              </a:solidFill>
            </a:endParaRPr>
          </a:p>
        </p:txBody>
      </p:sp>
      <p:pic>
        <p:nvPicPr>
          <p:cNvPr id="3" name="Picture 2"/>
          <p:cNvPicPr>
            <a:picLocks noChangeAspect="1"/>
          </p:cNvPicPr>
          <p:nvPr/>
        </p:nvPicPr>
        <p:blipFill>
          <a:blip r:embed="rId2"/>
          <a:stretch>
            <a:fillRect/>
          </a:stretch>
        </p:blipFill>
        <p:spPr>
          <a:xfrm>
            <a:off x="92851" y="836683"/>
            <a:ext cx="11996160" cy="5916901"/>
          </a:xfrm>
          <a:prstGeom prst="rect">
            <a:avLst/>
          </a:prstGeom>
        </p:spPr>
      </p:pic>
    </p:spTree>
    <p:extLst>
      <p:ext uri="{BB962C8B-B14F-4D97-AF65-F5344CB8AC3E}">
        <p14:creationId xmlns:p14="http://schemas.microsoft.com/office/powerpoint/2010/main" val="98274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1325563"/>
          </a:xfrm>
        </p:spPr>
        <p:txBody>
          <a:bodyPr>
            <a:normAutofit/>
          </a:bodyPr>
          <a:lstStyle/>
          <a:p>
            <a:r>
              <a:rPr lang="en-US" sz="4800" dirty="0">
                <a:solidFill>
                  <a:srgbClr val="FFC000"/>
                </a:solidFill>
              </a:rPr>
              <a:t>Mathematics 	</a:t>
            </a:r>
          </a:p>
        </p:txBody>
      </p:sp>
      <p:sp>
        <p:nvSpPr>
          <p:cNvPr id="3" name="Content Placeholder 2"/>
          <p:cNvSpPr>
            <a:spLocks noGrp="1"/>
          </p:cNvSpPr>
          <p:nvPr>
            <p:ph idx="1"/>
          </p:nvPr>
        </p:nvSpPr>
        <p:spPr>
          <a:xfrm>
            <a:off x="666893" y="1825624"/>
            <a:ext cx="11027802" cy="4698005"/>
          </a:xfrm>
        </p:spPr>
        <p:txBody>
          <a:bodyPr>
            <a:normAutofit fontScale="92500" lnSpcReduction="10000"/>
          </a:bodyPr>
          <a:lstStyle/>
          <a:p>
            <a:r>
              <a:rPr lang="en-US" sz="4300" dirty="0"/>
              <a:t>Math assessments contain 56-66 items</a:t>
            </a:r>
          </a:p>
          <a:p>
            <a:r>
              <a:rPr lang="en-US" sz="4300" dirty="0"/>
              <a:t>Math sessions are administered over two days. </a:t>
            </a:r>
          </a:p>
          <a:p>
            <a:pPr marL="0" indent="0">
              <a:buNone/>
            </a:pPr>
            <a:r>
              <a:rPr lang="en-US" sz="4300" dirty="0"/>
              <a:t>	TEST SESSIONS:</a:t>
            </a:r>
          </a:p>
          <a:p>
            <a:pPr marL="0" indent="0">
              <a:buNone/>
            </a:pPr>
            <a:r>
              <a:rPr lang="en-US" sz="4300" dirty="0"/>
              <a:t>		-Grade 3-5: Two 80-minute sessions</a:t>
            </a:r>
          </a:p>
          <a:p>
            <a:pPr marL="0" indent="0">
              <a:buNone/>
            </a:pPr>
            <a:r>
              <a:rPr lang="en-US" sz="4300" dirty="0"/>
              <a:t> 		-Grade 6-8: </a:t>
            </a:r>
            <a:r>
              <a:rPr lang="en-US" sz="4300"/>
              <a:t>Three 60-minute sessions</a:t>
            </a:r>
            <a:r>
              <a:rPr lang="en-US" sz="4300" dirty="0"/>
              <a:t>*</a:t>
            </a:r>
          </a:p>
          <a:p>
            <a:pPr marL="0" indent="0">
              <a:buNone/>
            </a:pPr>
            <a:endParaRPr lang="en-US" sz="4000" dirty="0"/>
          </a:p>
          <a:p>
            <a:pPr marL="0" indent="0">
              <a:buNone/>
            </a:pPr>
            <a:r>
              <a:rPr lang="en-US" sz="3900" dirty="0"/>
              <a:t>*Schools are required to administer Session 1 on day one and Sessions 2 and 3 on day two</a:t>
            </a:r>
          </a:p>
        </p:txBody>
      </p:sp>
      <p:pic>
        <p:nvPicPr>
          <p:cNvPr id="4" name="Picture 3"/>
          <p:cNvPicPr>
            <a:picLocks noChangeAspect="1"/>
          </p:cNvPicPr>
          <p:nvPr/>
        </p:nvPicPr>
        <p:blipFill>
          <a:blip r:embed="rId3"/>
          <a:stretch>
            <a:fillRect/>
          </a:stretch>
        </p:blipFill>
        <p:spPr>
          <a:xfrm rot="519254">
            <a:off x="9857903" y="267942"/>
            <a:ext cx="1928191" cy="1904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3288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94" y="237536"/>
            <a:ext cx="10515600" cy="1325563"/>
          </a:xfrm>
        </p:spPr>
        <p:txBody>
          <a:bodyPr>
            <a:normAutofit/>
          </a:bodyPr>
          <a:lstStyle/>
          <a:p>
            <a:r>
              <a:rPr lang="en-US" sz="4800" dirty="0">
                <a:solidFill>
                  <a:srgbClr val="FFC000"/>
                </a:solidFill>
              </a:rPr>
              <a:t>Math Concepts Tested</a:t>
            </a:r>
          </a:p>
        </p:txBody>
      </p:sp>
      <p:pic>
        <p:nvPicPr>
          <p:cNvPr id="5" name="Picture 4"/>
          <p:cNvPicPr>
            <a:picLocks noChangeAspect="1"/>
          </p:cNvPicPr>
          <p:nvPr/>
        </p:nvPicPr>
        <p:blipFill>
          <a:blip r:embed="rId2"/>
          <a:stretch>
            <a:fillRect/>
          </a:stretch>
        </p:blipFill>
        <p:spPr>
          <a:xfrm>
            <a:off x="1757916" y="1299056"/>
            <a:ext cx="8943200" cy="5374645"/>
          </a:xfrm>
          <a:prstGeom prst="rect">
            <a:avLst/>
          </a:prstGeom>
        </p:spPr>
      </p:pic>
    </p:spTree>
    <p:extLst>
      <p:ext uri="{BB962C8B-B14F-4D97-AF65-F5344CB8AC3E}">
        <p14:creationId xmlns:p14="http://schemas.microsoft.com/office/powerpoint/2010/main" val="140015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800" dirty="0">
                <a:solidFill>
                  <a:srgbClr val="FFC000"/>
                </a:solidFill>
              </a:rPr>
              <a:t>Test Design - MATH</a:t>
            </a:r>
          </a:p>
        </p:txBody>
      </p:sp>
      <p:pic>
        <p:nvPicPr>
          <p:cNvPr id="3" name="Picture 2"/>
          <p:cNvPicPr>
            <a:picLocks noChangeAspect="1"/>
          </p:cNvPicPr>
          <p:nvPr/>
        </p:nvPicPr>
        <p:blipFill>
          <a:blip r:embed="rId2"/>
          <a:stretch>
            <a:fillRect/>
          </a:stretch>
        </p:blipFill>
        <p:spPr>
          <a:xfrm>
            <a:off x="113211" y="1062446"/>
            <a:ext cx="11956869" cy="5795554"/>
          </a:xfrm>
          <a:prstGeom prst="rect">
            <a:avLst/>
          </a:prstGeom>
        </p:spPr>
      </p:pic>
    </p:spTree>
    <p:extLst>
      <p:ext uri="{BB962C8B-B14F-4D97-AF65-F5344CB8AC3E}">
        <p14:creationId xmlns:p14="http://schemas.microsoft.com/office/powerpoint/2010/main" val="179913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C000"/>
                </a:solidFill>
              </a:rPr>
              <a:t>Test Item Types</a:t>
            </a:r>
          </a:p>
        </p:txBody>
      </p:sp>
      <p:sp>
        <p:nvSpPr>
          <p:cNvPr id="3" name="Content Placeholder 2"/>
          <p:cNvSpPr>
            <a:spLocks noGrp="1"/>
          </p:cNvSpPr>
          <p:nvPr>
            <p:ph idx="1"/>
          </p:nvPr>
        </p:nvSpPr>
        <p:spPr/>
        <p:txBody>
          <a:bodyPr>
            <a:normAutofit/>
          </a:bodyPr>
          <a:lstStyle/>
          <a:p>
            <a:pPr marL="0" indent="0" algn="ctr">
              <a:buNone/>
            </a:pPr>
            <a:r>
              <a:rPr lang="en-US" sz="3600" u="sng" dirty="0"/>
              <a:t>MATH Item Types</a:t>
            </a:r>
          </a:p>
          <a:p>
            <a:r>
              <a:rPr lang="en-US" sz="3600" dirty="0"/>
              <a:t>Multiple Choice</a:t>
            </a:r>
          </a:p>
          <a:p>
            <a:r>
              <a:rPr lang="en-US" sz="3600" dirty="0"/>
              <a:t>Multi-Select</a:t>
            </a:r>
          </a:p>
          <a:p>
            <a:r>
              <a:rPr lang="en-US" sz="3600" dirty="0"/>
              <a:t>Response  Grid</a:t>
            </a:r>
          </a:p>
          <a:p>
            <a:r>
              <a:rPr lang="en-US" sz="3600" dirty="0"/>
              <a:t>Table Match</a:t>
            </a:r>
          </a:p>
          <a:p>
            <a:r>
              <a:rPr lang="en-US" sz="3600" dirty="0"/>
              <a:t>Editing Task Choice</a:t>
            </a:r>
          </a:p>
          <a:p>
            <a:pPr lvl="1"/>
            <a:endParaRPr lang="en-US" sz="3200" dirty="0"/>
          </a:p>
        </p:txBody>
      </p:sp>
    </p:spTree>
    <p:extLst>
      <p:ext uri="{BB962C8B-B14F-4D97-AF65-F5344CB8AC3E}">
        <p14:creationId xmlns:p14="http://schemas.microsoft.com/office/powerpoint/2010/main" val="81235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31" y="-221673"/>
            <a:ext cx="10515600" cy="1325563"/>
          </a:xfrm>
        </p:spPr>
        <p:txBody>
          <a:bodyPr>
            <a:normAutofit/>
          </a:bodyPr>
          <a:lstStyle/>
          <a:p>
            <a:pPr algn="ctr"/>
            <a:r>
              <a:rPr lang="en-US" sz="3200" dirty="0">
                <a:solidFill>
                  <a:srgbClr val="FFC000"/>
                </a:solidFill>
                <a:latin typeface="KG Blank Space Solid" charset="0"/>
                <a:ea typeface="KG Blank Space Solid" charset="0"/>
                <a:cs typeface="KG Blank Space Solid" charset="0"/>
              </a:rPr>
              <a:t>FSA QUESTION TYPES</a:t>
            </a:r>
            <a:endParaRPr lang="en-US" dirty="0">
              <a:solidFill>
                <a:srgbClr val="FFC000"/>
              </a:solidFill>
            </a:endParaRPr>
          </a:p>
        </p:txBody>
      </p:sp>
      <p:sp>
        <p:nvSpPr>
          <p:cNvPr id="6" name="Title 1"/>
          <p:cNvSpPr txBox="1">
            <a:spLocks/>
          </p:cNvSpPr>
          <p:nvPr/>
        </p:nvSpPr>
        <p:spPr>
          <a:xfrm>
            <a:off x="200298" y="1093083"/>
            <a:ext cx="4766675" cy="570128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lnSpc>
                <a:spcPct val="120000"/>
              </a:lnSpc>
            </a:pPr>
            <a:r>
              <a:rPr lang="en-US" sz="5500" u="sng" dirty="0">
                <a:solidFill>
                  <a:prstClr val="white"/>
                </a:solidFill>
                <a:latin typeface="KG Blank Space Solid" charset="0"/>
              </a:rPr>
              <a:t>Math</a:t>
            </a:r>
          </a:p>
          <a:p>
            <a:pPr algn="ctr">
              <a:lnSpc>
                <a:spcPct val="120000"/>
              </a:lnSpc>
            </a:pPr>
            <a:endParaRPr lang="en-US" sz="2200" u="sng" dirty="0">
              <a:solidFill>
                <a:prstClr val="white"/>
              </a:solidFill>
              <a:latin typeface="KG Blank Space Solid" charset="0"/>
            </a:endParaRPr>
          </a:p>
          <a:p>
            <a:pPr algn="ctr">
              <a:lnSpc>
                <a:spcPct val="120000"/>
              </a:lnSpc>
            </a:pPr>
            <a:r>
              <a:rPr lang="en-US" sz="5100" dirty="0">
                <a:solidFill>
                  <a:prstClr val="white"/>
                </a:solidFill>
                <a:latin typeface="KG Blank Space Solid" charset="0"/>
              </a:rPr>
              <a:t>EDITING TASK CHOICE</a:t>
            </a:r>
            <a:endParaRPr lang="en-US" sz="5100" dirty="0"/>
          </a:p>
          <a:p>
            <a:pPr>
              <a:lnSpc>
                <a:spcPct val="120000"/>
              </a:lnSpc>
            </a:pPr>
            <a:endParaRPr lang="en-US" sz="2200" kern="1300" dirty="0"/>
          </a:p>
          <a:p>
            <a:pPr>
              <a:lnSpc>
                <a:spcPct val="120000"/>
              </a:lnSpc>
            </a:pPr>
            <a:r>
              <a:rPr lang="en-US" sz="5100" kern="1300" dirty="0"/>
              <a:t>Students will respond by choosing the correct word or phrase to fill in each blank in a sentence or sentences. For each answer choice box, fill in the bubble before the correct word or phrase. Be sure to respond to each of the editing task boxes in the item.</a:t>
            </a:r>
          </a:p>
          <a:p>
            <a:endParaRPr lang="en-US" sz="5200" dirty="0"/>
          </a:p>
        </p:txBody>
      </p:sp>
      <p:pic>
        <p:nvPicPr>
          <p:cNvPr id="7" name="Picture 6"/>
          <p:cNvPicPr>
            <a:picLocks noChangeAspect="1"/>
          </p:cNvPicPr>
          <p:nvPr/>
        </p:nvPicPr>
        <p:blipFill>
          <a:blip r:embed="rId2"/>
          <a:stretch>
            <a:fillRect/>
          </a:stretch>
        </p:blipFill>
        <p:spPr>
          <a:xfrm>
            <a:off x="5193395" y="1463041"/>
            <a:ext cx="6685096" cy="5129086"/>
          </a:xfrm>
          <a:prstGeom prst="rect">
            <a:avLst/>
          </a:prstGeom>
        </p:spPr>
      </p:pic>
    </p:spTree>
    <p:extLst>
      <p:ext uri="{BB962C8B-B14F-4D97-AF65-F5344CB8AC3E}">
        <p14:creationId xmlns:p14="http://schemas.microsoft.com/office/powerpoint/2010/main" val="187485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332" y="1303111"/>
            <a:ext cx="10233800" cy="5271860"/>
          </a:xfrm>
        </p:spPr>
        <p:txBody>
          <a:bodyPr/>
          <a:lstStyle/>
          <a:p>
            <a:endParaRPr lang="en-US" dirty="0"/>
          </a:p>
          <a:p>
            <a:pPr>
              <a:lnSpc>
                <a:spcPct val="100000"/>
              </a:lnSpc>
              <a:buFont typeface="Wingdings" panose="05000000000000000000" pitchFamily="2" charset="2"/>
              <a:buChar char="Ø"/>
            </a:pPr>
            <a:r>
              <a:rPr lang="en-US" sz="3600" dirty="0"/>
              <a:t>What are the Florida Standards Assessments?</a:t>
            </a:r>
          </a:p>
          <a:p>
            <a:pPr lvl="1">
              <a:lnSpc>
                <a:spcPct val="100000"/>
              </a:lnSpc>
            </a:pPr>
            <a:r>
              <a:rPr lang="en-US" sz="3200" dirty="0"/>
              <a:t>Subjects and Grades Assessed</a:t>
            </a:r>
          </a:p>
          <a:p>
            <a:pPr lvl="1">
              <a:lnSpc>
                <a:spcPct val="100000"/>
              </a:lnSpc>
            </a:pPr>
            <a:r>
              <a:rPr lang="en-US" sz="3200" dirty="0"/>
              <a:t>Test Schedule</a:t>
            </a:r>
          </a:p>
          <a:p>
            <a:pPr lvl="1">
              <a:lnSpc>
                <a:spcPct val="100000"/>
              </a:lnSpc>
            </a:pPr>
            <a:r>
              <a:rPr lang="en-US" sz="3200" dirty="0"/>
              <a:t>Test Timing</a:t>
            </a:r>
          </a:p>
          <a:p>
            <a:pPr lvl="1">
              <a:lnSpc>
                <a:spcPct val="100000"/>
              </a:lnSpc>
            </a:pPr>
            <a:r>
              <a:rPr lang="en-US" sz="3200" dirty="0"/>
              <a:t>Test Design and Test Item Types</a:t>
            </a:r>
          </a:p>
          <a:p>
            <a:pPr>
              <a:lnSpc>
                <a:spcPct val="100000"/>
              </a:lnSpc>
              <a:buFont typeface="Wingdings" panose="05000000000000000000" pitchFamily="2" charset="2"/>
              <a:buChar char="Ø"/>
            </a:pPr>
            <a:r>
              <a:rPr lang="en-US" sz="3600" dirty="0"/>
              <a:t>How are FSA results used?</a:t>
            </a:r>
          </a:p>
          <a:p>
            <a:pPr>
              <a:lnSpc>
                <a:spcPct val="100000"/>
              </a:lnSpc>
              <a:buFont typeface="Wingdings" panose="05000000000000000000" pitchFamily="2" charset="2"/>
              <a:buChar char="Ø"/>
            </a:pPr>
            <a:r>
              <a:rPr lang="en-US" sz="3600" dirty="0"/>
              <a:t>Helpful Resources</a:t>
            </a:r>
          </a:p>
          <a:p>
            <a:endParaRPr lang="en-US" dirty="0"/>
          </a:p>
        </p:txBody>
      </p:sp>
      <p:sp>
        <p:nvSpPr>
          <p:cNvPr id="4" name="Title 1"/>
          <p:cNvSpPr txBox="1">
            <a:spLocks/>
          </p:cNvSpPr>
          <p:nvPr/>
        </p:nvSpPr>
        <p:spPr>
          <a:xfrm>
            <a:off x="1050332" y="2823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4800" dirty="0">
                <a:solidFill>
                  <a:srgbClr val="FFC000"/>
                </a:solidFill>
              </a:rPr>
              <a:t>Agenda</a:t>
            </a:r>
          </a:p>
        </p:txBody>
      </p:sp>
    </p:spTree>
    <p:extLst>
      <p:ext uri="{BB962C8B-B14F-4D97-AF65-F5344CB8AC3E}">
        <p14:creationId xmlns:p14="http://schemas.microsoft.com/office/powerpoint/2010/main" val="67624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31" y="-221673"/>
            <a:ext cx="10515600" cy="1325563"/>
          </a:xfrm>
        </p:spPr>
        <p:txBody>
          <a:bodyPr>
            <a:normAutofit/>
          </a:bodyPr>
          <a:lstStyle/>
          <a:p>
            <a:pPr algn="ctr"/>
            <a:r>
              <a:rPr lang="en-US" sz="3200" dirty="0">
                <a:solidFill>
                  <a:srgbClr val="FFC000"/>
                </a:solidFill>
                <a:latin typeface="KG Blank Space Solid" charset="0"/>
                <a:ea typeface="KG Blank Space Solid" charset="0"/>
                <a:cs typeface="KG Blank Space Solid" charset="0"/>
              </a:rPr>
              <a:t>FSA QUESTION TYPES</a:t>
            </a:r>
            <a:endParaRPr lang="en-US" dirty="0">
              <a:solidFill>
                <a:srgbClr val="FFC000"/>
              </a:solidFill>
            </a:endParaRPr>
          </a:p>
        </p:txBody>
      </p:sp>
      <p:pic>
        <p:nvPicPr>
          <p:cNvPr id="4" name="Picture 3"/>
          <p:cNvPicPr>
            <a:picLocks noChangeAspect="1"/>
          </p:cNvPicPr>
          <p:nvPr/>
        </p:nvPicPr>
        <p:blipFill>
          <a:blip r:embed="rId2"/>
          <a:stretch>
            <a:fillRect/>
          </a:stretch>
        </p:blipFill>
        <p:spPr>
          <a:xfrm>
            <a:off x="4359564" y="907163"/>
            <a:ext cx="7724342" cy="5872328"/>
          </a:xfrm>
          <a:prstGeom prst="rect">
            <a:avLst/>
          </a:prstGeom>
        </p:spPr>
      </p:pic>
      <p:pic>
        <p:nvPicPr>
          <p:cNvPr id="5" name="Picture 4"/>
          <p:cNvPicPr>
            <a:picLocks noChangeAspect="1"/>
          </p:cNvPicPr>
          <p:nvPr/>
        </p:nvPicPr>
        <p:blipFill>
          <a:blip r:embed="rId3"/>
          <a:stretch>
            <a:fillRect/>
          </a:stretch>
        </p:blipFill>
        <p:spPr>
          <a:xfrm>
            <a:off x="265428" y="2461632"/>
            <a:ext cx="3943350" cy="3343275"/>
          </a:xfrm>
          <a:prstGeom prst="rect">
            <a:avLst/>
          </a:prstGeom>
        </p:spPr>
      </p:pic>
      <p:sp>
        <p:nvSpPr>
          <p:cNvPr id="6" name="Title 1"/>
          <p:cNvSpPr txBox="1">
            <a:spLocks/>
          </p:cNvSpPr>
          <p:nvPr/>
        </p:nvSpPr>
        <p:spPr>
          <a:xfrm>
            <a:off x="97956" y="1237671"/>
            <a:ext cx="4278294" cy="109018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3200" u="sng" dirty="0">
                <a:solidFill>
                  <a:prstClr val="white"/>
                </a:solidFill>
                <a:latin typeface="KG Blank Space Solid" charset="0"/>
                <a:ea typeface="KG Blank Space Solid" charset="0"/>
                <a:cs typeface="KG Blank Space Solid" charset="0"/>
              </a:rPr>
              <a:t>Math</a:t>
            </a:r>
          </a:p>
          <a:p>
            <a:pPr algn="ctr"/>
            <a:endParaRPr lang="en-US" sz="3200" u="sng" dirty="0">
              <a:solidFill>
                <a:prstClr val="white"/>
              </a:solidFill>
              <a:latin typeface="KG Blank Space Solid" charset="0"/>
              <a:ea typeface="KG Blank Space Solid" charset="0"/>
              <a:cs typeface="KG Blank Space Solid" charset="0"/>
            </a:endParaRPr>
          </a:p>
          <a:p>
            <a:pPr algn="ctr"/>
            <a:r>
              <a:rPr lang="en-US" sz="3000" dirty="0">
                <a:solidFill>
                  <a:prstClr val="white"/>
                </a:solidFill>
                <a:latin typeface="KG Blank Space Solid" charset="0"/>
              </a:rPr>
              <a:t>GRIDDED RESPONSES</a:t>
            </a:r>
            <a:endParaRPr lang="en-US" sz="5200" dirty="0"/>
          </a:p>
        </p:txBody>
      </p:sp>
    </p:spTree>
    <p:extLst>
      <p:ext uri="{BB962C8B-B14F-4D97-AF65-F5344CB8AC3E}">
        <p14:creationId xmlns:p14="http://schemas.microsoft.com/office/powerpoint/2010/main" val="333730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854" y="124164"/>
            <a:ext cx="5114243" cy="1090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4000" u="sng" dirty="0">
                <a:solidFill>
                  <a:prstClr val="white"/>
                </a:solidFill>
                <a:latin typeface="KG Blank Space Solid" charset="0"/>
                <a:ea typeface="KG Blank Space Solid" charset="0"/>
                <a:cs typeface="KG Blank Space Solid" charset="0"/>
              </a:rPr>
              <a:t>More Math Formats</a:t>
            </a:r>
          </a:p>
          <a:p>
            <a:pPr algn="ctr"/>
            <a:endParaRPr lang="en-US" sz="3200" u="sng" dirty="0">
              <a:solidFill>
                <a:prstClr val="white"/>
              </a:solidFill>
              <a:latin typeface="KG Blank Space Solid" charset="0"/>
              <a:ea typeface="KG Blank Space Solid" charset="0"/>
              <a:cs typeface="KG Blank Space Solid" charset="0"/>
            </a:endParaRPr>
          </a:p>
        </p:txBody>
      </p:sp>
      <p:pic>
        <p:nvPicPr>
          <p:cNvPr id="10" name="Picture 9"/>
          <p:cNvPicPr>
            <a:picLocks noChangeAspect="1"/>
          </p:cNvPicPr>
          <p:nvPr/>
        </p:nvPicPr>
        <p:blipFill>
          <a:blip r:embed="rId2"/>
          <a:stretch>
            <a:fillRect/>
          </a:stretch>
        </p:blipFill>
        <p:spPr>
          <a:xfrm>
            <a:off x="89082" y="3590758"/>
            <a:ext cx="7170699" cy="3202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rot="249890">
            <a:off x="6207756" y="326381"/>
            <a:ext cx="5727237" cy="4359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221672" y="814850"/>
            <a:ext cx="6049819" cy="2630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9402617" y="4936834"/>
            <a:ext cx="1016000" cy="903474"/>
          </a:xfrm>
          <a:prstGeom prst="rect">
            <a:avLst/>
          </a:prstGeom>
          <a:solidFill>
            <a:schemeClr val="tx1"/>
          </a:solidFill>
        </p:spPr>
        <p:txBody>
          <a:bodyPr wrap="square" rtlCol="0">
            <a:spAutoFit/>
          </a:bodyPr>
          <a:lstStyle/>
          <a:p>
            <a:endParaRPr lang="en-US" dirty="0"/>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rot="396220">
            <a:off x="8024607" y="4561364"/>
            <a:ext cx="3537527" cy="2240260"/>
          </a:xfrm>
          <a:prstGeom prst="rect">
            <a:avLst/>
          </a:prstGeom>
        </p:spPr>
      </p:pic>
    </p:spTree>
    <p:extLst>
      <p:ext uri="{BB962C8B-B14F-4D97-AF65-F5344CB8AC3E}">
        <p14:creationId xmlns:p14="http://schemas.microsoft.com/office/powerpoint/2010/main" val="102650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622"/>
            <a:ext cx="10515600" cy="1325563"/>
          </a:xfrm>
        </p:spPr>
        <p:txBody>
          <a:bodyPr>
            <a:normAutofit/>
          </a:bodyPr>
          <a:lstStyle/>
          <a:p>
            <a:r>
              <a:rPr lang="en-US" sz="4800" dirty="0">
                <a:solidFill>
                  <a:srgbClr val="FFC000"/>
                </a:solidFill>
              </a:rPr>
              <a:t>Grade 3 ELA / Good Cause</a:t>
            </a:r>
          </a:p>
        </p:txBody>
      </p:sp>
      <p:sp>
        <p:nvSpPr>
          <p:cNvPr id="3" name="Content Placeholder 2"/>
          <p:cNvSpPr>
            <a:spLocks noGrp="1"/>
          </p:cNvSpPr>
          <p:nvPr>
            <p:ph idx="1"/>
          </p:nvPr>
        </p:nvSpPr>
        <p:spPr>
          <a:xfrm>
            <a:off x="300446" y="1586185"/>
            <a:ext cx="11591108" cy="5075871"/>
          </a:xfrm>
        </p:spPr>
        <p:txBody>
          <a:bodyPr>
            <a:normAutofit lnSpcReduction="10000"/>
          </a:bodyPr>
          <a:lstStyle/>
          <a:p>
            <a:pPr lvl="1">
              <a:buFont typeface="Wingdings" panose="05000000000000000000" pitchFamily="2" charset="2"/>
              <a:buChar char="Ø"/>
            </a:pPr>
            <a:r>
              <a:rPr lang="en-US" sz="3200" dirty="0"/>
              <a:t>Grade 3 ELA Scores</a:t>
            </a:r>
          </a:p>
          <a:p>
            <a:pPr lvl="2"/>
            <a:r>
              <a:rPr lang="en-US" sz="2500" dirty="0"/>
              <a:t>Per F.S. 1008.22(5)(b), to be promoted to grade 4, a student </a:t>
            </a:r>
            <a:r>
              <a:rPr lang="en-US" sz="2500" b="1" dirty="0">
                <a:solidFill>
                  <a:srgbClr val="FF0000"/>
                </a:solidFill>
              </a:rPr>
              <a:t>must score a Level 2 or higher on the Grade 3 ELA.</a:t>
            </a:r>
          </a:p>
          <a:p>
            <a:pPr lvl="2"/>
            <a:r>
              <a:rPr lang="en-US" sz="2500" dirty="0"/>
              <a:t>Students who score a Level 1 on ELA may qualify for a good cause exemption for promotion to Grade 4 per Florida State Board Rule 6A-1.094221(1)(A), F.A.C.</a:t>
            </a:r>
          </a:p>
          <a:p>
            <a:pPr marL="914400" lvl="2" indent="0">
              <a:buNone/>
            </a:pPr>
            <a:endParaRPr lang="en-US" sz="600" dirty="0"/>
          </a:p>
          <a:p>
            <a:pPr lvl="1">
              <a:buFont typeface="Wingdings" panose="05000000000000000000" pitchFamily="2" charset="2"/>
              <a:buChar char="Ø"/>
            </a:pPr>
            <a:r>
              <a:rPr lang="en-US" sz="3200" dirty="0"/>
              <a:t>‘Good Cause’ Exemptions </a:t>
            </a:r>
          </a:p>
          <a:p>
            <a:pPr lvl="2"/>
            <a:r>
              <a:rPr lang="en-US" sz="2500" dirty="0"/>
              <a:t>I-Ready: 50% or higher (score of </a:t>
            </a:r>
            <a:r>
              <a:rPr lang="en-US" sz="2500" dirty="0">
                <a:solidFill>
                  <a:srgbClr val="FFC000"/>
                </a:solidFill>
              </a:rPr>
              <a:t>535+ on Diagnostic 3)</a:t>
            </a:r>
          </a:p>
          <a:p>
            <a:pPr lvl="3"/>
            <a:r>
              <a:rPr lang="en-US" sz="2100" dirty="0">
                <a:solidFill>
                  <a:srgbClr val="FFC000"/>
                </a:solidFill>
              </a:rPr>
              <a:t>Summer –score of 535+</a:t>
            </a:r>
          </a:p>
          <a:p>
            <a:pPr lvl="3"/>
            <a:r>
              <a:rPr lang="en-US" sz="2100" dirty="0">
                <a:solidFill>
                  <a:srgbClr val="FFC000"/>
                </a:solidFill>
              </a:rPr>
              <a:t>August (Diagnostic 1) –score of 535+</a:t>
            </a:r>
          </a:p>
          <a:p>
            <a:pPr lvl="2"/>
            <a:r>
              <a:rPr lang="en-US" sz="2500" dirty="0"/>
              <a:t>Passing score on the SAT 10 given at the end of </a:t>
            </a:r>
            <a:r>
              <a:rPr lang="en-US" sz="2500" b="1" i="1" dirty="0"/>
              <a:t>Summer Learning Camp</a:t>
            </a:r>
          </a:p>
          <a:p>
            <a:pPr lvl="2"/>
            <a:r>
              <a:rPr lang="en-US" sz="2500" dirty="0"/>
              <a:t>Student portfolio of 3</a:t>
            </a:r>
            <a:r>
              <a:rPr lang="en-US" sz="2500" baseline="30000" dirty="0"/>
              <a:t>rd</a:t>
            </a:r>
            <a:r>
              <a:rPr lang="en-US" sz="2500" dirty="0"/>
              <a:t> grade mini assessments demonstrating proficiency</a:t>
            </a:r>
          </a:p>
          <a:p>
            <a:pPr lvl="2"/>
            <a:r>
              <a:rPr lang="en-US" sz="2500" b="1" dirty="0">
                <a:solidFill>
                  <a:srgbClr val="FF0000"/>
                </a:solidFill>
              </a:rPr>
              <a:t>ALL decisions are made on an individual/student basis</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71560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C000"/>
                </a:solidFill>
              </a:rPr>
              <a:t>Test Design/Scoring</a:t>
            </a:r>
          </a:p>
        </p:txBody>
      </p:sp>
      <p:sp>
        <p:nvSpPr>
          <p:cNvPr id="3" name="Content Placeholder 2"/>
          <p:cNvSpPr>
            <a:spLocks noGrp="1"/>
          </p:cNvSpPr>
          <p:nvPr>
            <p:ph idx="1"/>
          </p:nvPr>
        </p:nvSpPr>
        <p:spPr>
          <a:xfrm>
            <a:off x="602513" y="2028701"/>
            <a:ext cx="11242158" cy="4351338"/>
          </a:xfrm>
        </p:spPr>
        <p:txBody>
          <a:bodyPr>
            <a:normAutofit/>
          </a:bodyPr>
          <a:lstStyle/>
          <a:p>
            <a:r>
              <a:rPr lang="en-US" sz="3200" dirty="0"/>
              <a:t>FSA, like other Florida statewide assessments past and present, is not scored using a percent-correct or number-correct scoring method. </a:t>
            </a:r>
          </a:p>
          <a:p>
            <a:r>
              <a:rPr lang="en-US" sz="3200" dirty="0"/>
              <a:t>Students correctly answering the </a:t>
            </a:r>
            <a:r>
              <a:rPr lang="en-US" sz="3200" b="1" dirty="0"/>
              <a:t>more-difficult items receive more credit</a:t>
            </a:r>
            <a:r>
              <a:rPr lang="en-US" sz="3200" dirty="0"/>
              <a:t> than students answering less-challenging items. In other words, the </a:t>
            </a:r>
            <a:r>
              <a:rPr lang="en-US" sz="3200" u="sng" dirty="0"/>
              <a:t>scoring model involves both the number and the difficulty of questions </a:t>
            </a:r>
            <a:r>
              <a:rPr lang="en-US" sz="3200" dirty="0"/>
              <a:t>a student answers correctly. </a:t>
            </a:r>
          </a:p>
        </p:txBody>
      </p:sp>
    </p:spTree>
    <p:extLst>
      <p:ext uri="{BB962C8B-B14F-4D97-AF65-F5344CB8AC3E}">
        <p14:creationId xmlns:p14="http://schemas.microsoft.com/office/powerpoint/2010/main" val="456347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C000"/>
                </a:solidFill>
              </a:rPr>
              <a:t>FSA Scores and Performance Indicators</a:t>
            </a:r>
          </a:p>
        </p:txBody>
      </p:sp>
      <p:sp>
        <p:nvSpPr>
          <p:cNvPr id="3" name="Content Placeholder 2"/>
          <p:cNvSpPr>
            <a:spLocks noGrp="1"/>
          </p:cNvSpPr>
          <p:nvPr>
            <p:ph idx="1"/>
          </p:nvPr>
        </p:nvSpPr>
        <p:spPr>
          <a:xfrm>
            <a:off x="411480" y="1690688"/>
            <a:ext cx="11369040" cy="4438338"/>
          </a:xfrm>
        </p:spPr>
        <p:txBody>
          <a:bodyPr>
            <a:normAutofit/>
          </a:bodyPr>
          <a:lstStyle/>
          <a:p>
            <a:pPr>
              <a:buFont typeface="Wingdings" panose="05000000000000000000" pitchFamily="2" charset="2"/>
              <a:buChar char="Ø"/>
            </a:pPr>
            <a:r>
              <a:rPr lang="en-US" sz="3400" dirty="0"/>
              <a:t>A SINGLE SCORE on an assessment WILL NOT solely determine a student’s placement or “path” the following year</a:t>
            </a:r>
          </a:p>
          <a:p>
            <a:pPr>
              <a:buFont typeface="Wingdings" panose="05000000000000000000" pitchFamily="2" charset="2"/>
              <a:buChar char="Ø"/>
            </a:pPr>
            <a:r>
              <a:rPr lang="en-US" sz="3400" dirty="0"/>
              <a:t>Students will receive a Scaled Score (SS), Achievement Level, Percentile Rank, and Raw Scores</a:t>
            </a:r>
            <a:endParaRPr lang="en-US" sz="1400" dirty="0"/>
          </a:p>
          <a:p>
            <a:pPr>
              <a:buFont typeface="Wingdings" panose="05000000000000000000" pitchFamily="2" charset="2"/>
              <a:buChar char="Ø"/>
            </a:pPr>
            <a:r>
              <a:rPr lang="en-US" sz="3400" dirty="0"/>
              <a:t>FSA scores are not expected until LATE summer </a:t>
            </a:r>
            <a:endParaRPr lang="en-US" sz="3400" b="1" dirty="0">
              <a:solidFill>
                <a:srgbClr val="FF0000"/>
              </a:solidFill>
            </a:endParaRPr>
          </a:p>
          <a:p>
            <a:pPr lvl="2"/>
            <a:r>
              <a:rPr lang="en-US" sz="2400" dirty="0"/>
              <a:t>Communication will be sent once scores have been released to the school </a:t>
            </a:r>
          </a:p>
        </p:txBody>
      </p:sp>
      <p:pic>
        <p:nvPicPr>
          <p:cNvPr id="5" name="Picture 4"/>
          <p:cNvPicPr>
            <a:picLocks noChangeAspect="1"/>
          </p:cNvPicPr>
          <p:nvPr/>
        </p:nvPicPr>
        <p:blipFill>
          <a:blip r:embed="rId2"/>
          <a:stretch>
            <a:fillRect/>
          </a:stretch>
        </p:blipFill>
        <p:spPr>
          <a:xfrm>
            <a:off x="3922881" y="4964111"/>
            <a:ext cx="4346237" cy="1699155"/>
          </a:xfrm>
          <a:prstGeom prst="rect">
            <a:avLst/>
          </a:prstGeom>
        </p:spPr>
      </p:pic>
    </p:spTree>
    <p:extLst>
      <p:ext uri="{BB962C8B-B14F-4D97-AF65-F5344CB8AC3E}">
        <p14:creationId xmlns:p14="http://schemas.microsoft.com/office/powerpoint/2010/main" val="81715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7" y="56605"/>
            <a:ext cx="5468982" cy="840378"/>
          </a:xfrm>
        </p:spPr>
        <p:txBody>
          <a:bodyPr/>
          <a:lstStyle/>
          <a:p>
            <a:pPr algn="ctr"/>
            <a:r>
              <a:rPr lang="en-US" b="1" u="sng" dirty="0">
                <a:solidFill>
                  <a:srgbClr val="FFC000"/>
                </a:solidFill>
              </a:rPr>
              <a:t>FSA Score Report</a:t>
            </a:r>
          </a:p>
        </p:txBody>
      </p:sp>
      <p:sp>
        <p:nvSpPr>
          <p:cNvPr id="4" name="Text Placeholder 3"/>
          <p:cNvSpPr>
            <a:spLocks noGrp="1"/>
          </p:cNvSpPr>
          <p:nvPr>
            <p:ph type="body" sz="half" idx="2"/>
          </p:nvPr>
        </p:nvSpPr>
        <p:spPr>
          <a:xfrm>
            <a:off x="452847" y="923109"/>
            <a:ext cx="5468982" cy="5756365"/>
          </a:xfrm>
        </p:spPr>
        <p:txBody>
          <a:bodyPr>
            <a:noAutofit/>
          </a:bodyPr>
          <a:lstStyle/>
          <a:p>
            <a:r>
              <a:rPr lang="en-US" sz="2400" b="1" dirty="0"/>
              <a:t>Descriptions of Report:</a:t>
            </a:r>
          </a:p>
          <a:p>
            <a:r>
              <a:rPr lang="en-US" sz="2400" dirty="0"/>
              <a:t>1 –Identifies student, school, district, test administration</a:t>
            </a:r>
          </a:p>
          <a:p>
            <a:r>
              <a:rPr lang="en-US" sz="2400" dirty="0"/>
              <a:t>2 –Description of the FSA and resources for teachers, parents, &amp; students.</a:t>
            </a:r>
          </a:p>
          <a:p>
            <a:r>
              <a:rPr lang="en-US" sz="2400" dirty="0"/>
              <a:t>3 –Performance Levels and Scale Score with information regarding the performance level. </a:t>
            </a:r>
          </a:p>
          <a:p>
            <a:r>
              <a:rPr lang="en-US" sz="2400" dirty="0"/>
              <a:t>4 –Performance Details lists the reporting categories, number of points possible, and number of points earned for each category.</a:t>
            </a:r>
          </a:p>
          <a:p>
            <a:r>
              <a:rPr lang="en-US" sz="2400" dirty="0"/>
              <a:t>5 –Performance Comparison shows how your student performed compared to the school, the district, and the state.</a:t>
            </a:r>
          </a:p>
        </p:txBody>
      </p:sp>
      <p:sp>
        <p:nvSpPr>
          <p:cNvPr id="5" name="Picture Placeholder 2"/>
          <p:cNvSpPr txBox="1">
            <a:spLocks/>
          </p:cNvSpPr>
          <p:nvPr/>
        </p:nvSpPr>
        <p:spPr>
          <a:xfrm>
            <a:off x="5157063" y="995363"/>
            <a:ext cx="6172200" cy="4873625"/>
          </a:xfrm>
          <a:prstGeom prst="rect">
            <a:avLst/>
          </a:prstGeom>
        </p:spPr>
      </p:sp>
      <p:pic>
        <p:nvPicPr>
          <p:cNvPr id="7" name="Content Placeholder 3"/>
          <p:cNvPicPr>
            <a:picLocks noChangeAspect="1"/>
          </p:cNvPicPr>
          <p:nvPr/>
        </p:nvPicPr>
        <p:blipFill>
          <a:blip r:embed="rId2"/>
          <a:stretch>
            <a:fillRect/>
          </a:stretch>
        </p:blipFill>
        <p:spPr>
          <a:xfrm>
            <a:off x="6185263" y="-26126"/>
            <a:ext cx="6006737" cy="6884126"/>
          </a:xfrm>
          <a:prstGeom prst="rect">
            <a:avLst/>
          </a:prstGeom>
        </p:spPr>
      </p:pic>
    </p:spTree>
    <p:extLst>
      <p:ext uri="{BB962C8B-B14F-4D97-AF65-F5344CB8AC3E}">
        <p14:creationId xmlns:p14="http://schemas.microsoft.com/office/powerpoint/2010/main" val="113701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C000"/>
                </a:solidFill>
              </a:rPr>
              <a:t>How are FSA Results Used?</a:t>
            </a:r>
          </a:p>
        </p:txBody>
      </p:sp>
      <p:sp>
        <p:nvSpPr>
          <p:cNvPr id="3" name="Content Placeholder 2"/>
          <p:cNvSpPr>
            <a:spLocks noGrp="1"/>
          </p:cNvSpPr>
          <p:nvPr>
            <p:ph idx="1"/>
          </p:nvPr>
        </p:nvSpPr>
        <p:spPr>
          <a:xfrm>
            <a:off x="838200" y="1825625"/>
            <a:ext cx="10515600" cy="4351338"/>
          </a:xfrm>
        </p:spPr>
        <p:txBody>
          <a:bodyPr>
            <a:normAutofit lnSpcReduction="10000"/>
          </a:bodyPr>
          <a:lstStyle/>
          <a:p>
            <a:pPr>
              <a:buFont typeface="Wingdings" panose="05000000000000000000" pitchFamily="2" charset="2"/>
              <a:buChar char="Ø"/>
            </a:pPr>
            <a:r>
              <a:rPr lang="en-US" sz="3600" dirty="0"/>
              <a:t>FSA results are used as an accountability tool for Districts and School Grades</a:t>
            </a:r>
          </a:p>
          <a:p>
            <a:pPr>
              <a:buFont typeface="Wingdings" panose="05000000000000000000" pitchFamily="2" charset="2"/>
              <a:buChar char="Ø"/>
            </a:pPr>
            <a:r>
              <a:rPr lang="en-US" sz="3600" dirty="0"/>
              <a:t>FSA results provide teachers and schools with additional information about each student’s proficiencies. </a:t>
            </a:r>
          </a:p>
          <a:p>
            <a:pPr>
              <a:buFont typeface="Wingdings" panose="05000000000000000000" pitchFamily="2" charset="2"/>
              <a:buChar char="Ø"/>
            </a:pPr>
            <a:r>
              <a:rPr lang="en-US" sz="3600" dirty="0"/>
              <a:t>Results are used </a:t>
            </a:r>
            <a:r>
              <a:rPr lang="en-US" sz="3600" b="1" u="sng" dirty="0">
                <a:solidFill>
                  <a:srgbClr val="FF0000"/>
                </a:solidFill>
              </a:rPr>
              <a:t>IN ADDITION TO </a:t>
            </a:r>
            <a:r>
              <a:rPr lang="en-US" sz="3600" dirty="0"/>
              <a:t>teacher observations and coursework throughout the year in making determinations of student strengths and areas of opportunity*</a:t>
            </a:r>
          </a:p>
          <a:p>
            <a:endParaRPr lang="en-US" dirty="0"/>
          </a:p>
          <a:p>
            <a:endParaRPr lang="en-US" dirty="0"/>
          </a:p>
        </p:txBody>
      </p:sp>
    </p:spTree>
    <p:extLst>
      <p:ext uri="{BB962C8B-B14F-4D97-AF65-F5344CB8AC3E}">
        <p14:creationId xmlns:p14="http://schemas.microsoft.com/office/powerpoint/2010/main" val="93404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2" y="86451"/>
            <a:ext cx="10515600" cy="1325563"/>
          </a:xfrm>
        </p:spPr>
        <p:txBody>
          <a:bodyPr>
            <a:normAutofit/>
          </a:bodyPr>
          <a:lstStyle/>
          <a:p>
            <a:r>
              <a:rPr lang="en-US" sz="4800" dirty="0">
                <a:solidFill>
                  <a:srgbClr val="FFC000"/>
                </a:solidFill>
              </a:rPr>
              <a:t>How do we help your student prepare?</a:t>
            </a:r>
          </a:p>
        </p:txBody>
      </p:sp>
      <p:sp>
        <p:nvSpPr>
          <p:cNvPr id="3" name="Content Placeholder 2"/>
          <p:cNvSpPr>
            <a:spLocks noGrp="1"/>
          </p:cNvSpPr>
          <p:nvPr>
            <p:ph idx="1"/>
          </p:nvPr>
        </p:nvSpPr>
        <p:spPr>
          <a:xfrm>
            <a:off x="74645" y="1340125"/>
            <a:ext cx="12017828" cy="5023353"/>
          </a:xfrm>
        </p:spPr>
        <p:txBody>
          <a:bodyPr>
            <a:noAutofit/>
          </a:bodyPr>
          <a:lstStyle/>
          <a:p>
            <a:pPr lvl="1"/>
            <a:r>
              <a:rPr lang="en-US" sz="2900" dirty="0"/>
              <a:t>Challenging &amp; Viable Curriculum aligned to tested standards, delivered by highly qualified educators</a:t>
            </a:r>
          </a:p>
          <a:p>
            <a:pPr lvl="1"/>
            <a:r>
              <a:rPr lang="en-US" sz="2900" dirty="0"/>
              <a:t>Use of research-based textbooks  </a:t>
            </a:r>
          </a:p>
          <a:p>
            <a:pPr lvl="1"/>
            <a:r>
              <a:rPr lang="en-US" sz="2900" b="1" u="sng" dirty="0"/>
              <a:t>PLC’s</a:t>
            </a:r>
          </a:p>
          <a:p>
            <a:pPr lvl="1"/>
            <a:r>
              <a:rPr lang="en-US" sz="2900" dirty="0"/>
              <a:t>Common assessments and practice tests to set format and content expectations</a:t>
            </a:r>
          </a:p>
          <a:p>
            <a:pPr lvl="1"/>
            <a:r>
              <a:rPr lang="en-US" sz="2900" dirty="0"/>
              <a:t>Frequent progress monitoring and data disaggregation</a:t>
            </a:r>
          </a:p>
          <a:p>
            <a:pPr lvl="1"/>
            <a:r>
              <a:rPr lang="en-US" sz="2900" dirty="0"/>
              <a:t>Interventions supporting students who have learning gaps</a:t>
            </a:r>
          </a:p>
          <a:p>
            <a:pPr lvl="1"/>
            <a:r>
              <a:rPr lang="en-US" sz="2900" dirty="0"/>
              <a:t>Small group, differentiated instruction </a:t>
            </a:r>
          </a:p>
          <a:p>
            <a:pPr lvl="1"/>
            <a:r>
              <a:rPr lang="en-US" sz="2900" dirty="0"/>
              <a:t>Support Facilitation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935" y="5409665"/>
            <a:ext cx="3126377" cy="12209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7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2" y="86451"/>
            <a:ext cx="10515600" cy="1325563"/>
          </a:xfrm>
        </p:spPr>
        <p:txBody>
          <a:bodyPr>
            <a:normAutofit/>
          </a:bodyPr>
          <a:lstStyle/>
          <a:p>
            <a:r>
              <a:rPr lang="en-US" sz="4800" dirty="0">
                <a:solidFill>
                  <a:srgbClr val="FFC000"/>
                </a:solidFill>
              </a:rPr>
              <a:t>How can you help your student prepare?</a:t>
            </a:r>
          </a:p>
        </p:txBody>
      </p:sp>
      <p:sp>
        <p:nvSpPr>
          <p:cNvPr id="3" name="Content Placeholder 2"/>
          <p:cNvSpPr>
            <a:spLocks noGrp="1"/>
          </p:cNvSpPr>
          <p:nvPr>
            <p:ph idx="1"/>
          </p:nvPr>
        </p:nvSpPr>
        <p:spPr>
          <a:xfrm>
            <a:off x="74645" y="1340125"/>
            <a:ext cx="12017828" cy="5023353"/>
          </a:xfrm>
        </p:spPr>
        <p:txBody>
          <a:bodyPr>
            <a:noAutofit/>
          </a:bodyPr>
          <a:lstStyle/>
          <a:p>
            <a:pPr lvl="1"/>
            <a:r>
              <a:rPr lang="en-US" sz="2900" dirty="0"/>
              <a:t>Help your child realize this is not a test you can study for. However, it is very important they do their best every day leading up to and on the FSA Days</a:t>
            </a:r>
          </a:p>
          <a:p>
            <a:pPr lvl="1"/>
            <a:r>
              <a:rPr lang="en-US" sz="2900" dirty="0"/>
              <a:t>Ensure that your child participates in the practice tests so that he/she becomes familiar with the items</a:t>
            </a:r>
          </a:p>
          <a:p>
            <a:pPr lvl="1"/>
            <a:r>
              <a:rPr lang="en-US" sz="2900" dirty="0"/>
              <a:t>Help your child get a good night sleep and eat a nutritious breakfast</a:t>
            </a:r>
          </a:p>
          <a:p>
            <a:pPr lvl="1"/>
            <a:r>
              <a:rPr lang="en-US" sz="2900" dirty="0"/>
              <a:t>Provide Emotional and Positive Support </a:t>
            </a:r>
          </a:p>
          <a:p>
            <a:pPr lvl="2"/>
            <a:r>
              <a:rPr lang="en-US" sz="2900" dirty="0"/>
              <a:t>Talk to your child and encourage them </a:t>
            </a:r>
          </a:p>
          <a:p>
            <a:pPr lvl="2"/>
            <a:r>
              <a:rPr lang="en-US" sz="2900" dirty="0"/>
              <a:t>Work with your child to help them learn how to lower anxiety/stress about the test</a:t>
            </a:r>
          </a:p>
          <a:p>
            <a:pPr lvl="1"/>
            <a:r>
              <a:rPr lang="en-US" sz="2900" dirty="0"/>
              <a:t>Arrive to school every day – attendance is crucial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935" y="5409665"/>
            <a:ext cx="3126377" cy="12209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7959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408668"/>
            <a:ext cx="10515600" cy="1325563"/>
          </a:xfrm>
        </p:spPr>
        <p:txBody>
          <a:bodyPr/>
          <a:lstStyle/>
          <a:p>
            <a:r>
              <a:rPr lang="en-US" dirty="0">
                <a:solidFill>
                  <a:srgbClr val="FFC000"/>
                </a:solidFill>
              </a:rPr>
              <a:t>Helpful Resources</a:t>
            </a:r>
          </a:p>
        </p:txBody>
      </p:sp>
      <p:sp>
        <p:nvSpPr>
          <p:cNvPr id="3" name="Content Placeholder 2"/>
          <p:cNvSpPr>
            <a:spLocks noGrp="1"/>
          </p:cNvSpPr>
          <p:nvPr>
            <p:ph idx="1"/>
          </p:nvPr>
        </p:nvSpPr>
        <p:spPr>
          <a:xfrm>
            <a:off x="696686" y="1950720"/>
            <a:ext cx="10657114" cy="4269786"/>
          </a:xfrm>
        </p:spPr>
        <p:txBody>
          <a:bodyPr>
            <a:normAutofit/>
          </a:bodyPr>
          <a:lstStyle/>
          <a:p>
            <a:pPr>
              <a:buFont typeface="Wingdings" panose="05000000000000000000" pitchFamily="2" charset="2"/>
              <a:buChar char="ü"/>
            </a:pPr>
            <a:r>
              <a:rPr lang="en-US" sz="3000" dirty="0"/>
              <a:t>FSA Portal</a:t>
            </a:r>
          </a:p>
          <a:p>
            <a:pPr marL="0" indent="0">
              <a:buNone/>
            </a:pPr>
            <a:r>
              <a:rPr lang="en-US" dirty="0">
                <a:solidFill>
                  <a:srgbClr val="FF5050"/>
                </a:solidFill>
              </a:rPr>
              <a:t>    </a:t>
            </a:r>
            <a:r>
              <a:rPr lang="en-US" u="sng" dirty="0">
                <a:solidFill>
                  <a:srgbClr val="FF5050"/>
                </a:solidFill>
              </a:rPr>
              <a:t>www.FSAssessments.org</a:t>
            </a:r>
            <a:r>
              <a:rPr lang="en-US" dirty="0"/>
              <a:t> </a:t>
            </a:r>
          </a:p>
          <a:p>
            <a:pPr>
              <a:buFont typeface="Wingdings" panose="05000000000000000000" pitchFamily="2" charset="2"/>
              <a:buChar char="ü"/>
            </a:pPr>
            <a:r>
              <a:rPr lang="en-US" sz="3000" dirty="0"/>
              <a:t>Florida State Standards (</a:t>
            </a:r>
            <a:r>
              <a:rPr lang="en-US" sz="3000" dirty="0" err="1"/>
              <a:t>cpalms</a:t>
            </a:r>
            <a:r>
              <a:rPr lang="en-US" sz="3000" dirty="0"/>
              <a:t>)</a:t>
            </a:r>
          </a:p>
          <a:p>
            <a:pPr marL="0" indent="0">
              <a:buNone/>
            </a:pPr>
            <a:r>
              <a:rPr lang="en-US" dirty="0">
                <a:solidFill>
                  <a:srgbClr val="FF5050"/>
                </a:solidFill>
              </a:rPr>
              <a:t>    </a:t>
            </a:r>
            <a:r>
              <a:rPr lang="en-US" u="sng" dirty="0">
                <a:solidFill>
                  <a:srgbClr val="FF5050"/>
                </a:solidFill>
              </a:rPr>
              <a:t>http://www.cpalms.org/Public</a:t>
            </a:r>
          </a:p>
          <a:p>
            <a:pPr>
              <a:buFont typeface="Wingdings" panose="05000000000000000000" pitchFamily="2" charset="2"/>
              <a:buChar char="ü"/>
            </a:pPr>
            <a:r>
              <a:rPr lang="en-US" sz="3000" dirty="0"/>
              <a:t>Florida Department of Education Web Site</a:t>
            </a:r>
          </a:p>
          <a:p>
            <a:pPr marL="0" indent="0">
              <a:buNone/>
            </a:pPr>
            <a:r>
              <a:rPr lang="en-US" dirty="0">
                <a:solidFill>
                  <a:srgbClr val="FF5050"/>
                </a:solidFill>
              </a:rPr>
              <a:t>    </a:t>
            </a:r>
            <a:r>
              <a:rPr lang="en-US" u="sng" dirty="0">
                <a:solidFill>
                  <a:srgbClr val="FF5050"/>
                </a:solidFill>
              </a:rPr>
              <a:t>http://www.fldoe.org</a:t>
            </a:r>
          </a:p>
          <a:p>
            <a:pPr>
              <a:buFont typeface="Wingdings" panose="05000000000000000000" pitchFamily="2" charset="2"/>
              <a:buChar char="ü"/>
            </a:pPr>
            <a:r>
              <a:rPr lang="en-US" sz="3000" dirty="0"/>
              <a:t>School Accountability Reports</a:t>
            </a:r>
          </a:p>
          <a:p>
            <a:pPr marL="0" indent="0">
              <a:buNone/>
            </a:pPr>
            <a:r>
              <a:rPr lang="en-US" dirty="0">
                <a:solidFill>
                  <a:srgbClr val="FF5050"/>
                </a:solidFill>
              </a:rPr>
              <a:t>    </a:t>
            </a:r>
            <a:r>
              <a:rPr lang="en-US" u="sng" dirty="0">
                <a:solidFill>
                  <a:srgbClr val="FF5050"/>
                </a:solidFill>
              </a:rPr>
              <a:t>http://schoolgrades.fldoe.org</a:t>
            </a:r>
          </a:p>
          <a:p>
            <a:endParaRPr lang="en-US" dirty="0"/>
          </a:p>
        </p:txBody>
      </p:sp>
      <p:pic>
        <p:nvPicPr>
          <p:cNvPr id="4" name="Picture 3"/>
          <p:cNvPicPr>
            <a:picLocks noChangeAspect="1"/>
          </p:cNvPicPr>
          <p:nvPr/>
        </p:nvPicPr>
        <p:blipFill>
          <a:blip r:embed="rId2"/>
          <a:stretch>
            <a:fillRect/>
          </a:stretch>
        </p:blipFill>
        <p:spPr>
          <a:xfrm rot="1087563">
            <a:off x="8379409" y="3989016"/>
            <a:ext cx="3083536" cy="20184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376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0386"/>
            <a:ext cx="10515600" cy="4769133"/>
          </a:xfrm>
        </p:spPr>
        <p:txBody>
          <a:bodyPr>
            <a:normAutofit lnSpcReduction="10000"/>
          </a:bodyPr>
          <a:lstStyle/>
          <a:p>
            <a:pPr marL="0" lvl="0" indent="0" algn="ctr" defTabSz="685800">
              <a:spcBef>
                <a:spcPts val="750"/>
              </a:spcBef>
              <a:buNone/>
            </a:pPr>
            <a:r>
              <a:rPr lang="en-US" sz="3600" b="1" u="sng" dirty="0">
                <a:solidFill>
                  <a:schemeClr val="accent6"/>
                </a:solidFill>
                <a:latin typeface="KG Behind These Hazel Eyes" charset="0"/>
                <a:ea typeface="KG Behind These Hazel Eyes" charset="0"/>
                <a:cs typeface="KG Behind These Hazel Eyes" charset="0"/>
              </a:rPr>
              <a:t>“The F.S.A.”</a:t>
            </a:r>
          </a:p>
          <a:p>
            <a:pPr marL="0" lvl="0" indent="0" algn="ctr" defTabSz="685800">
              <a:spcBef>
                <a:spcPts val="750"/>
              </a:spcBef>
              <a:buNone/>
            </a:pPr>
            <a:endParaRPr lang="en-US" sz="1400" dirty="0">
              <a:solidFill>
                <a:prstClr val="white"/>
              </a:solidFill>
              <a:latin typeface="KG Behind These Hazel Eyes" charset="0"/>
              <a:ea typeface="KG Behind These Hazel Eyes" charset="0"/>
              <a:cs typeface="KG Behind These Hazel Eyes" charset="0"/>
            </a:endParaRPr>
          </a:p>
          <a:p>
            <a:pPr marL="171450" lvl="0" indent="-171450" defTabSz="685800">
              <a:spcBef>
                <a:spcPts val="750"/>
              </a:spcBef>
              <a:buFont typeface="Arial"/>
              <a:buChar char="•"/>
            </a:pPr>
            <a:r>
              <a:rPr lang="en-US" sz="3200" dirty="0">
                <a:solidFill>
                  <a:prstClr val="white"/>
                </a:solidFill>
                <a:ea typeface="KG Behind These Hazel Eyes" charset="0"/>
                <a:cs typeface="KG Behind These Hazel Eyes" charset="0"/>
              </a:rPr>
              <a:t>A test that was designed to serve Florida students by measuring </a:t>
            </a:r>
            <a:r>
              <a:rPr lang="en-US" sz="3200" u="sng" dirty="0">
                <a:solidFill>
                  <a:prstClr val="white"/>
                </a:solidFill>
                <a:ea typeface="KG Behind These Hazel Eyes" charset="0"/>
                <a:cs typeface="KG Behind These Hazel Eyes" charset="0"/>
              </a:rPr>
              <a:t>education gains and progress</a:t>
            </a:r>
          </a:p>
          <a:p>
            <a:pPr marL="171450" lvl="0" indent="-171450" defTabSz="685800">
              <a:spcBef>
                <a:spcPts val="750"/>
              </a:spcBef>
              <a:buFont typeface="Arial"/>
              <a:buChar char="•"/>
            </a:pPr>
            <a:r>
              <a:rPr lang="en-US" sz="3200" u="sng" dirty="0">
                <a:solidFill>
                  <a:prstClr val="white"/>
                </a:solidFill>
                <a:ea typeface="KG Behind These Hazel Eyes" charset="0"/>
                <a:cs typeface="KG Behind These Hazel Eyes" charset="0"/>
              </a:rPr>
              <a:t>Measures student performance </a:t>
            </a:r>
            <a:r>
              <a:rPr lang="en-US" sz="3200" dirty="0">
                <a:solidFill>
                  <a:prstClr val="white"/>
                </a:solidFill>
                <a:ea typeface="KG Behind These Hazel Eyes" charset="0"/>
                <a:cs typeface="KG Behind These Hazel Eyes" charset="0"/>
              </a:rPr>
              <a:t>based on the Florida State Standards</a:t>
            </a:r>
          </a:p>
          <a:p>
            <a:pPr marL="171450" lvl="0" indent="-171450" defTabSz="685800">
              <a:spcBef>
                <a:spcPts val="750"/>
              </a:spcBef>
              <a:buFont typeface="Arial"/>
              <a:buChar char="•"/>
            </a:pPr>
            <a:r>
              <a:rPr lang="en-US" sz="3200" dirty="0">
                <a:solidFill>
                  <a:prstClr val="white"/>
                </a:solidFill>
                <a:ea typeface="KG Behind These Hazel Eyes" charset="0"/>
                <a:cs typeface="KG Behind These Hazel Eyes" charset="0"/>
              </a:rPr>
              <a:t>Information from the assessment is used to </a:t>
            </a:r>
            <a:r>
              <a:rPr lang="en-US" sz="3200" u="sng" dirty="0">
                <a:solidFill>
                  <a:prstClr val="white"/>
                </a:solidFill>
                <a:ea typeface="KG Behind These Hazel Eyes" charset="0"/>
                <a:cs typeface="KG Behind These Hazel Eyes" charset="0"/>
              </a:rPr>
              <a:t>drive student instruction</a:t>
            </a:r>
            <a:r>
              <a:rPr lang="en-US" sz="3200" dirty="0">
                <a:solidFill>
                  <a:prstClr val="white"/>
                </a:solidFill>
                <a:ea typeface="KG Behind These Hazel Eyes" charset="0"/>
                <a:cs typeface="KG Behind These Hazel Eyes" charset="0"/>
              </a:rPr>
              <a:t> and course recommendations (Middle School)</a:t>
            </a:r>
          </a:p>
          <a:p>
            <a:pPr marL="171450" lvl="0" indent="-171450" defTabSz="685800">
              <a:spcBef>
                <a:spcPts val="750"/>
              </a:spcBef>
              <a:buFont typeface="Arial"/>
              <a:buChar char="•"/>
            </a:pPr>
            <a:r>
              <a:rPr lang="en-US" sz="3200" dirty="0">
                <a:solidFill>
                  <a:prstClr val="white"/>
                </a:solidFill>
                <a:ea typeface="KG Behind These Hazel Eyes" charset="0"/>
                <a:cs typeface="KG Behind These Hazel Eyes" charset="0"/>
              </a:rPr>
              <a:t>This will be the final year of FSA, HOWEVER, we FULLY expect some sort of assessment/s to replace it</a:t>
            </a:r>
          </a:p>
          <a:p>
            <a:pPr marL="0" indent="0">
              <a:buNone/>
            </a:pPr>
            <a:endParaRPr lang="en-US" dirty="0"/>
          </a:p>
        </p:txBody>
      </p:sp>
      <p:sp>
        <p:nvSpPr>
          <p:cNvPr id="4" name="Title 1"/>
          <p:cNvSpPr txBox="1">
            <a:spLocks/>
          </p:cNvSpPr>
          <p:nvPr/>
        </p:nvSpPr>
        <p:spPr>
          <a:xfrm>
            <a:off x="838200" y="224823"/>
            <a:ext cx="108617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4000" dirty="0"/>
              <a:t>What are the Florida Standards Assessments?</a:t>
            </a:r>
          </a:p>
        </p:txBody>
      </p:sp>
    </p:spTree>
    <p:extLst>
      <p:ext uri="{BB962C8B-B14F-4D97-AF65-F5344CB8AC3E}">
        <p14:creationId xmlns:p14="http://schemas.microsoft.com/office/powerpoint/2010/main" val="134518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182245"/>
            <a:ext cx="10515600" cy="1325563"/>
          </a:xfrm>
        </p:spPr>
        <p:txBody>
          <a:bodyPr>
            <a:normAutofit/>
          </a:bodyPr>
          <a:lstStyle/>
          <a:p>
            <a:r>
              <a:rPr lang="en-US" sz="4800" dirty="0">
                <a:solidFill>
                  <a:srgbClr val="FFC000"/>
                </a:solidFill>
              </a:rPr>
              <a:t>FSA Portal</a:t>
            </a:r>
          </a:p>
        </p:txBody>
      </p:sp>
      <p:sp>
        <p:nvSpPr>
          <p:cNvPr id="3" name="Content Placeholder 2"/>
          <p:cNvSpPr>
            <a:spLocks noGrp="1"/>
          </p:cNvSpPr>
          <p:nvPr>
            <p:ph idx="1"/>
          </p:nvPr>
        </p:nvSpPr>
        <p:spPr>
          <a:xfrm>
            <a:off x="600891" y="1320528"/>
            <a:ext cx="10612009" cy="4351338"/>
          </a:xfrm>
        </p:spPr>
        <p:txBody>
          <a:bodyPr/>
          <a:lstStyle/>
          <a:p>
            <a:pPr>
              <a:buFont typeface="Wingdings" panose="05000000000000000000" pitchFamily="2" charset="2"/>
              <a:buChar char="Ø"/>
            </a:pPr>
            <a:r>
              <a:rPr lang="en-US" dirty="0"/>
              <a:t>FSA Portal: </a:t>
            </a:r>
            <a:r>
              <a:rPr lang="en-US" dirty="0">
                <a:solidFill>
                  <a:srgbClr val="FF0000"/>
                </a:solidFill>
                <a:hlinkClick r:id="rId2"/>
              </a:rPr>
              <a:t>www.FSAssessments.org</a:t>
            </a:r>
            <a:endParaRPr lang="en-US" sz="600" dirty="0">
              <a:solidFill>
                <a:srgbClr val="FF0000"/>
              </a:solidFill>
            </a:endParaRPr>
          </a:p>
          <a:p>
            <a:pPr lvl="1"/>
            <a:r>
              <a:rPr lang="en-US" dirty="0"/>
              <a:t>The FSA Portal was developed as a communication tool by the Florida Department of Education and contains all published information regarding FSA assessments, and released Practice Tests</a:t>
            </a:r>
            <a:endParaRPr lang="en-US" sz="600" dirty="0"/>
          </a:p>
          <a:p>
            <a:pPr lvl="1"/>
            <a:r>
              <a:rPr lang="en-US" dirty="0"/>
              <a:t>Access to the portal and information is public.</a:t>
            </a:r>
          </a:p>
          <a:p>
            <a:endParaRPr lang="en-US" dirty="0"/>
          </a:p>
        </p:txBody>
      </p:sp>
      <p:pic>
        <p:nvPicPr>
          <p:cNvPr id="4" name="Picture 3"/>
          <p:cNvPicPr>
            <a:picLocks noChangeAspect="1"/>
          </p:cNvPicPr>
          <p:nvPr/>
        </p:nvPicPr>
        <p:blipFill>
          <a:blip r:embed="rId3"/>
          <a:stretch>
            <a:fillRect/>
          </a:stretch>
        </p:blipFill>
        <p:spPr>
          <a:xfrm>
            <a:off x="2478968" y="3335383"/>
            <a:ext cx="6855853" cy="3474766"/>
          </a:xfrm>
          <a:prstGeom prst="rect">
            <a:avLst/>
          </a:prstGeom>
        </p:spPr>
      </p:pic>
    </p:spTree>
    <p:extLst>
      <p:ext uri="{BB962C8B-B14F-4D97-AF65-F5344CB8AC3E}">
        <p14:creationId xmlns:p14="http://schemas.microsoft.com/office/powerpoint/2010/main" val="56231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408668"/>
            <a:ext cx="10515600" cy="1325563"/>
          </a:xfrm>
        </p:spPr>
        <p:txBody>
          <a:bodyPr/>
          <a:lstStyle/>
          <a:p>
            <a:r>
              <a:rPr lang="en-US" dirty="0">
                <a:solidFill>
                  <a:srgbClr val="FFC000"/>
                </a:solidFill>
              </a:rPr>
              <a:t>PVA Contacts </a:t>
            </a:r>
          </a:p>
        </p:txBody>
      </p:sp>
      <p:sp>
        <p:nvSpPr>
          <p:cNvPr id="3" name="Content Placeholder 2"/>
          <p:cNvSpPr>
            <a:spLocks noGrp="1"/>
          </p:cNvSpPr>
          <p:nvPr>
            <p:ph idx="1"/>
          </p:nvPr>
        </p:nvSpPr>
        <p:spPr>
          <a:xfrm>
            <a:off x="169333" y="1950720"/>
            <a:ext cx="11802533" cy="4269786"/>
          </a:xfrm>
        </p:spPr>
        <p:txBody>
          <a:bodyPr>
            <a:normAutofit/>
          </a:bodyPr>
          <a:lstStyle/>
          <a:p>
            <a:pPr>
              <a:buFont typeface="Wingdings" panose="05000000000000000000" pitchFamily="2" charset="2"/>
              <a:buChar char="ü"/>
            </a:pPr>
            <a:r>
              <a:rPr lang="en-US" sz="3000" dirty="0"/>
              <a:t>Dr. Joy Reichenberg, Principal: </a:t>
            </a:r>
            <a:r>
              <a:rPr lang="en-US" sz="3000" dirty="0">
                <a:hlinkClick r:id="rId2"/>
              </a:rPr>
              <a:t>Joy.Reichenberg@stjohns.k12.fl.us</a:t>
            </a:r>
            <a:endParaRPr lang="en-US" sz="3000" dirty="0"/>
          </a:p>
          <a:p>
            <a:pPr>
              <a:buFont typeface="Wingdings" panose="05000000000000000000" pitchFamily="2" charset="2"/>
              <a:buChar char="ü"/>
            </a:pPr>
            <a:r>
              <a:rPr lang="en-US" sz="3000" dirty="0"/>
              <a:t>Mr. Brian Green, AP (K-2): </a:t>
            </a:r>
            <a:r>
              <a:rPr lang="en-US" sz="3000" dirty="0">
                <a:hlinkClick r:id="rId3"/>
              </a:rPr>
              <a:t>Brian.Green@stjohns.k12.fl.us</a:t>
            </a:r>
            <a:endParaRPr lang="en-US" sz="3000" dirty="0"/>
          </a:p>
          <a:p>
            <a:pPr>
              <a:buFont typeface="Wingdings" panose="05000000000000000000" pitchFamily="2" charset="2"/>
              <a:buChar char="ü"/>
            </a:pPr>
            <a:r>
              <a:rPr lang="en-US" sz="3000" dirty="0"/>
              <a:t>Ms. </a:t>
            </a:r>
            <a:r>
              <a:rPr lang="en-US" sz="3000" dirty="0" err="1"/>
              <a:t>D’Niessa</a:t>
            </a:r>
            <a:r>
              <a:rPr lang="en-US" sz="3000" dirty="0"/>
              <a:t> Slocum, AP (6-8): </a:t>
            </a:r>
            <a:r>
              <a:rPr lang="en-US" sz="3000" dirty="0">
                <a:hlinkClick r:id="rId4"/>
              </a:rPr>
              <a:t>D</a:t>
            </a:r>
            <a:r>
              <a:rPr lang="en-US" sz="3000" dirty="0">
                <a:hlinkClick r:id="rId4"/>
              </a:rPr>
              <a:t>niessa.Slocum@stjohns.k12.fl.us</a:t>
            </a:r>
            <a:endParaRPr lang="en-US" sz="3000" dirty="0"/>
          </a:p>
          <a:p>
            <a:pPr>
              <a:buFont typeface="Wingdings" panose="05000000000000000000" pitchFamily="2" charset="2"/>
              <a:buChar char="ü"/>
            </a:pPr>
            <a:r>
              <a:rPr lang="en-US" sz="3000" dirty="0"/>
              <a:t>Mr. Zach Strom, AP (3-5): </a:t>
            </a:r>
            <a:r>
              <a:rPr lang="en-US" sz="3000" dirty="0">
                <a:hlinkClick r:id="rId5"/>
              </a:rPr>
              <a:t>Zachary.Strom@stjohns.k12.fl.us</a:t>
            </a:r>
            <a:endParaRPr lang="en-US" sz="3000" dirty="0"/>
          </a:p>
          <a:p>
            <a:pPr>
              <a:buFont typeface="Wingdings" panose="05000000000000000000" pitchFamily="2" charset="2"/>
              <a:buChar char="ü"/>
            </a:pPr>
            <a:r>
              <a:rPr lang="en-US" sz="3000" dirty="0"/>
              <a:t>Ms. Audra Wilson, Testing Coordinator: </a:t>
            </a:r>
            <a:r>
              <a:rPr lang="en-US" sz="3000" dirty="0">
                <a:hlinkClick r:id="rId6"/>
              </a:rPr>
              <a:t>Audra.Wilson@stjohns.k12.fl.us</a:t>
            </a:r>
            <a:endParaRPr lang="en-US" sz="3000" dirty="0"/>
          </a:p>
          <a:p>
            <a:pPr>
              <a:buFont typeface="Wingdings" panose="05000000000000000000" pitchFamily="2" charset="2"/>
              <a:buChar char="ü"/>
            </a:pPr>
            <a:r>
              <a:rPr lang="en-US" sz="3000" dirty="0"/>
              <a:t>Ms. Amie Miller, Literacy Coach: </a:t>
            </a:r>
            <a:r>
              <a:rPr lang="en-US" sz="3000" dirty="0">
                <a:hlinkClick r:id="rId7"/>
              </a:rPr>
              <a:t>Amie.Miller@stjohns.k12.fl.us</a:t>
            </a:r>
            <a:r>
              <a:rPr lang="en-US" dirty="0">
                <a:solidFill>
                  <a:srgbClr val="FF5050"/>
                </a:solidFill>
              </a:rPr>
              <a:t>    </a:t>
            </a:r>
            <a:endParaRPr lang="en-US" dirty="0"/>
          </a:p>
        </p:txBody>
      </p:sp>
    </p:spTree>
    <p:extLst>
      <p:ext uri="{BB962C8B-B14F-4D97-AF65-F5344CB8AC3E}">
        <p14:creationId xmlns:p14="http://schemas.microsoft.com/office/powerpoint/2010/main" val="2814472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FFC000"/>
                </a:solidFill>
              </a:rPr>
              <a:t>Questions and Answers</a:t>
            </a:r>
          </a:p>
        </p:txBody>
      </p:sp>
      <p:pic>
        <p:nvPicPr>
          <p:cNvPr id="5" name="Picture 4"/>
          <p:cNvPicPr>
            <a:picLocks noChangeAspect="1"/>
          </p:cNvPicPr>
          <p:nvPr/>
        </p:nvPicPr>
        <p:blipFill>
          <a:blip r:embed="rId2"/>
          <a:stretch>
            <a:fillRect/>
          </a:stretch>
        </p:blipFill>
        <p:spPr>
          <a:xfrm>
            <a:off x="2708366" y="1589303"/>
            <a:ext cx="6775267" cy="4817171"/>
          </a:xfrm>
          <a:prstGeom prst="rect">
            <a:avLst/>
          </a:prstGeom>
        </p:spPr>
      </p:pic>
    </p:spTree>
    <p:extLst>
      <p:ext uri="{BB962C8B-B14F-4D97-AF65-F5344CB8AC3E}">
        <p14:creationId xmlns:p14="http://schemas.microsoft.com/office/powerpoint/2010/main" val="35196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845" y="1690688"/>
            <a:ext cx="10670309" cy="4737408"/>
          </a:xfrm>
        </p:spPr>
        <p:txBody>
          <a:bodyPr>
            <a:normAutofit/>
          </a:bodyPr>
          <a:lstStyle/>
          <a:p>
            <a:pPr marL="0" lvl="0" indent="0" algn="ctr" defTabSz="685800">
              <a:spcBef>
                <a:spcPts val="750"/>
              </a:spcBef>
              <a:buNone/>
            </a:pPr>
            <a:endParaRPr lang="en-US" sz="1400" dirty="0">
              <a:solidFill>
                <a:prstClr val="white"/>
              </a:solidFill>
              <a:latin typeface="KG Behind These Hazel Eyes" charset="0"/>
              <a:ea typeface="KG Behind These Hazel Eyes" charset="0"/>
              <a:cs typeface="KG Behind These Hazel Eyes" charset="0"/>
            </a:endParaRPr>
          </a:p>
          <a:p>
            <a:pPr marL="0" lvl="0" indent="0" defTabSz="685800">
              <a:spcBef>
                <a:spcPts val="750"/>
              </a:spcBef>
              <a:buNone/>
            </a:pPr>
            <a:r>
              <a:rPr lang="en-US" sz="3200" u="sng" dirty="0">
                <a:solidFill>
                  <a:prstClr val="white"/>
                </a:solidFill>
                <a:latin typeface="KG Behind These Hazel Eyes" charset="0"/>
                <a:ea typeface="KG Behind These Hazel Eyes" charset="0"/>
                <a:cs typeface="KG Behind These Hazel Eyes" charset="0"/>
              </a:rPr>
              <a:t>2021-2022 Paper - Based Assessments </a:t>
            </a:r>
            <a:endParaRPr lang="en-US" sz="1050" u="sng" dirty="0">
              <a:solidFill>
                <a:prstClr val="white"/>
              </a:solidFill>
              <a:latin typeface="KG Behind These Hazel Eyes" charset="0"/>
              <a:ea typeface="KG Behind These Hazel Eyes" charset="0"/>
              <a:cs typeface="KG Behind These Hazel Eyes" charset="0"/>
            </a:endParaRPr>
          </a:p>
          <a:p>
            <a:pPr marL="1085850" lvl="2" indent="-171450" defTabSz="685800">
              <a:spcBef>
                <a:spcPts val="750"/>
              </a:spcBef>
              <a:buFont typeface="Arial"/>
              <a:buChar char="•"/>
            </a:pPr>
            <a:r>
              <a:rPr lang="en-US" sz="2800" dirty="0">
                <a:solidFill>
                  <a:prstClr val="white"/>
                </a:solidFill>
                <a:latin typeface="KG Behind These Hazel Eyes" charset="0"/>
                <a:ea typeface="KG Behind These Hazel Eyes" charset="0"/>
                <a:cs typeface="KG Behind These Hazel Eyes" charset="0"/>
              </a:rPr>
              <a:t>Grade 3 ELA Reading</a:t>
            </a:r>
            <a:endParaRPr lang="en-US" sz="1050" dirty="0">
              <a:solidFill>
                <a:prstClr val="white"/>
              </a:solidFill>
              <a:latin typeface="KG Behind These Hazel Eyes" charset="0"/>
              <a:ea typeface="KG Behind These Hazel Eyes" charset="0"/>
              <a:cs typeface="KG Behind These Hazel Eyes" charset="0"/>
            </a:endParaRPr>
          </a:p>
          <a:p>
            <a:pPr marL="1085850" lvl="2" indent="-171450" defTabSz="685800">
              <a:spcBef>
                <a:spcPts val="750"/>
              </a:spcBef>
              <a:buFont typeface="Arial"/>
              <a:buChar char="•"/>
            </a:pPr>
            <a:r>
              <a:rPr lang="en-US" sz="2800" dirty="0">
                <a:solidFill>
                  <a:prstClr val="white"/>
                </a:solidFill>
                <a:latin typeface="KG Behind These Hazel Eyes" charset="0"/>
                <a:ea typeface="KG Behind These Hazel Eyes" charset="0"/>
                <a:cs typeface="KG Behind These Hazel Eyes" charset="0"/>
              </a:rPr>
              <a:t>Grades 4-6 ELA (Writing (10%) and Reading)</a:t>
            </a:r>
          </a:p>
          <a:p>
            <a:pPr marL="1085850" lvl="2" indent="-171450" defTabSz="685800">
              <a:spcBef>
                <a:spcPts val="750"/>
              </a:spcBef>
              <a:buFont typeface="Arial"/>
              <a:buChar char="•"/>
            </a:pPr>
            <a:r>
              <a:rPr lang="en-US" sz="2800" dirty="0">
                <a:solidFill>
                  <a:prstClr val="white"/>
                </a:solidFill>
                <a:latin typeface="KG Behind These Hazel Eyes" charset="0"/>
                <a:ea typeface="KG Behind These Hazel Eyes" charset="0"/>
                <a:cs typeface="KG Behind These Hazel Eyes" charset="0"/>
              </a:rPr>
              <a:t>Grades 3-6 Mathematics</a:t>
            </a:r>
          </a:p>
          <a:p>
            <a:pPr marL="1085850" lvl="2" indent="-171450" defTabSz="685800">
              <a:spcBef>
                <a:spcPts val="750"/>
              </a:spcBef>
              <a:buFont typeface="Arial"/>
              <a:buChar char="•"/>
            </a:pPr>
            <a:r>
              <a:rPr lang="en-US" sz="2800" dirty="0">
                <a:solidFill>
                  <a:prstClr val="white"/>
                </a:solidFill>
                <a:latin typeface="KG Behind These Hazel Eyes" charset="0"/>
                <a:ea typeface="KG Behind These Hazel Eyes" charset="0"/>
                <a:cs typeface="KG Behind These Hazel Eyes" charset="0"/>
              </a:rPr>
              <a:t>Grades 5 and 8 Science</a:t>
            </a:r>
            <a:endParaRPr lang="en-US" sz="2400" dirty="0">
              <a:solidFill>
                <a:prstClr val="white"/>
              </a:solidFill>
              <a:latin typeface="KG Behind These Hazel Eyes" charset="0"/>
              <a:ea typeface="KG Behind These Hazel Eyes" charset="0"/>
              <a:cs typeface="KG Behind These Hazel Eyes" charset="0"/>
            </a:endParaRPr>
          </a:p>
          <a:p>
            <a:pPr marL="0" lvl="0" indent="0" defTabSz="685800">
              <a:spcBef>
                <a:spcPts val="750"/>
              </a:spcBef>
              <a:buNone/>
            </a:pPr>
            <a:r>
              <a:rPr lang="en-US" sz="3200" u="sng" dirty="0">
                <a:solidFill>
                  <a:prstClr val="white"/>
                </a:solidFill>
                <a:latin typeface="KG Behind These Hazel Eyes" charset="0"/>
                <a:ea typeface="KG Behind These Hazel Eyes" charset="0"/>
                <a:cs typeface="KG Behind These Hazel Eyes" charset="0"/>
              </a:rPr>
              <a:t>2021-2022 Computer - Based Assessments </a:t>
            </a:r>
            <a:endParaRPr lang="en-US" sz="1050" u="sng" dirty="0">
              <a:solidFill>
                <a:prstClr val="white"/>
              </a:solidFill>
              <a:latin typeface="KG Behind These Hazel Eyes" charset="0"/>
              <a:ea typeface="KG Behind These Hazel Eyes" charset="0"/>
              <a:cs typeface="KG Behind These Hazel Eyes" charset="0"/>
            </a:endParaRPr>
          </a:p>
          <a:p>
            <a:pPr marL="1085850" lvl="2" indent="-171450" defTabSz="685800">
              <a:spcBef>
                <a:spcPts val="750"/>
              </a:spcBef>
              <a:buFont typeface="Arial"/>
              <a:buChar char="•"/>
            </a:pPr>
            <a:r>
              <a:rPr lang="en-US" sz="2800" dirty="0">
                <a:solidFill>
                  <a:prstClr val="white"/>
                </a:solidFill>
                <a:latin typeface="KG Behind These Hazel Eyes" charset="0"/>
                <a:ea typeface="KG Behind These Hazel Eyes" charset="0"/>
                <a:cs typeface="KG Behind These Hazel Eyes" charset="0"/>
              </a:rPr>
              <a:t>Grades 7-8 ELA (Writing and Reading)</a:t>
            </a:r>
          </a:p>
          <a:p>
            <a:pPr marL="1085850" lvl="2" indent="-171450" defTabSz="685800">
              <a:spcBef>
                <a:spcPts val="750"/>
              </a:spcBef>
              <a:buFont typeface="Arial"/>
              <a:buChar char="•"/>
            </a:pPr>
            <a:r>
              <a:rPr lang="en-US" sz="2800" dirty="0">
                <a:solidFill>
                  <a:prstClr val="white"/>
                </a:solidFill>
                <a:latin typeface="KG Behind These Hazel Eyes" charset="0"/>
                <a:ea typeface="KG Behind These Hazel Eyes" charset="0"/>
                <a:cs typeface="KG Behind These Hazel Eyes" charset="0"/>
              </a:rPr>
              <a:t>Grades 7-8 Mathematics</a:t>
            </a:r>
            <a:endParaRPr lang="en-US" sz="1050" dirty="0">
              <a:solidFill>
                <a:prstClr val="white"/>
              </a:solidFill>
              <a:latin typeface="KG Behind These Hazel Eyes" charset="0"/>
              <a:ea typeface="KG Behind These Hazel Eyes" charset="0"/>
              <a:cs typeface="KG Behind These Hazel Eyes" charset="0"/>
            </a:endParaRPr>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4800" dirty="0">
                <a:solidFill>
                  <a:srgbClr val="FFC000"/>
                </a:solidFill>
              </a:rPr>
              <a:t>Subjects and Grades Assessed </a:t>
            </a:r>
          </a:p>
        </p:txBody>
      </p:sp>
    </p:spTree>
    <p:extLst>
      <p:ext uri="{BB962C8B-B14F-4D97-AF65-F5344CB8AC3E}">
        <p14:creationId xmlns:p14="http://schemas.microsoft.com/office/powerpoint/2010/main" val="115530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0"/>
            <a:ext cx="10515600" cy="1325563"/>
          </a:xfrm>
        </p:spPr>
        <p:txBody>
          <a:bodyPr>
            <a:normAutofit/>
          </a:bodyPr>
          <a:lstStyle/>
          <a:p>
            <a:r>
              <a:rPr lang="en-US" sz="4800" dirty="0">
                <a:solidFill>
                  <a:srgbClr val="FFC000"/>
                </a:solidFill>
              </a:rPr>
              <a:t>Testing Windows </a:t>
            </a:r>
          </a:p>
        </p:txBody>
      </p:sp>
      <p:pic>
        <p:nvPicPr>
          <p:cNvPr id="4" name="Picture 3">
            <a:extLst>
              <a:ext uri="{FF2B5EF4-FFF2-40B4-BE49-F238E27FC236}">
                <a16:creationId xmlns:a16="http://schemas.microsoft.com/office/drawing/2014/main" id="{7CC5663B-98B7-42BB-9109-BA0CE6E9CB83}"/>
              </a:ext>
            </a:extLst>
          </p:cNvPr>
          <p:cNvPicPr>
            <a:picLocks noChangeAspect="1"/>
          </p:cNvPicPr>
          <p:nvPr/>
        </p:nvPicPr>
        <p:blipFill>
          <a:blip r:embed="rId3"/>
          <a:stretch>
            <a:fillRect/>
          </a:stretch>
        </p:blipFill>
        <p:spPr>
          <a:xfrm>
            <a:off x="530776" y="1363980"/>
            <a:ext cx="11130447" cy="4876800"/>
          </a:xfrm>
          <a:prstGeom prst="rect">
            <a:avLst/>
          </a:prstGeom>
        </p:spPr>
      </p:pic>
    </p:spTree>
    <p:extLst>
      <p:ext uri="{BB962C8B-B14F-4D97-AF65-F5344CB8AC3E}">
        <p14:creationId xmlns:p14="http://schemas.microsoft.com/office/powerpoint/2010/main" val="76420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260622"/>
            <a:ext cx="10515600" cy="1325563"/>
          </a:xfrm>
        </p:spPr>
        <p:txBody>
          <a:bodyPr>
            <a:normAutofit/>
          </a:bodyPr>
          <a:lstStyle/>
          <a:p>
            <a:r>
              <a:rPr lang="en-US" sz="4800" dirty="0">
                <a:solidFill>
                  <a:srgbClr val="FFC000"/>
                </a:solidFill>
              </a:rPr>
              <a:t>Paper-Based Test Materials</a:t>
            </a:r>
          </a:p>
        </p:txBody>
      </p:sp>
      <p:sp>
        <p:nvSpPr>
          <p:cNvPr id="3" name="Content Placeholder 2"/>
          <p:cNvSpPr>
            <a:spLocks noGrp="1"/>
          </p:cNvSpPr>
          <p:nvPr>
            <p:ph idx="1"/>
          </p:nvPr>
        </p:nvSpPr>
        <p:spPr>
          <a:xfrm>
            <a:off x="411479" y="1574478"/>
            <a:ext cx="10981509" cy="5049746"/>
          </a:xfrm>
        </p:spPr>
        <p:txBody>
          <a:bodyPr>
            <a:normAutofit fontScale="32500" lnSpcReduction="20000"/>
          </a:bodyPr>
          <a:lstStyle/>
          <a:p>
            <a:pPr>
              <a:lnSpc>
                <a:spcPct val="120000"/>
              </a:lnSpc>
              <a:buFont typeface="Wingdings" panose="05000000000000000000" pitchFamily="2" charset="2"/>
              <a:buChar char="Ø"/>
            </a:pPr>
            <a:r>
              <a:rPr lang="en-US" sz="11100" dirty="0"/>
              <a:t>Grade 3-6 ELA &amp; Mathematics</a:t>
            </a:r>
          </a:p>
          <a:p>
            <a:pPr lvl="1">
              <a:lnSpc>
                <a:spcPct val="120000"/>
              </a:lnSpc>
            </a:pPr>
            <a:r>
              <a:rPr lang="en-US" sz="8600" dirty="0"/>
              <a:t>Students will receive a Test and Answer Book</a:t>
            </a:r>
          </a:p>
          <a:p>
            <a:pPr lvl="1">
              <a:lnSpc>
                <a:spcPct val="120000"/>
              </a:lnSpc>
            </a:pPr>
            <a:r>
              <a:rPr lang="en-US" sz="8600" dirty="0"/>
              <a:t>Students will work problems in their test and answer book.</a:t>
            </a:r>
          </a:p>
          <a:p>
            <a:pPr marL="0" indent="0">
              <a:buNone/>
            </a:pPr>
            <a:endParaRPr lang="en-US" sz="3200" dirty="0">
              <a:latin typeface="Arial" panose="020B0604020202020204" pitchFamily="34" charset="0"/>
            </a:endParaRPr>
          </a:p>
          <a:p>
            <a:pPr marL="0" indent="0">
              <a:buNone/>
            </a:pPr>
            <a:endParaRPr lang="en-US" sz="2500" dirty="0">
              <a:latin typeface="Arial" panose="020B0604020202020204" pitchFamily="34" charset="0"/>
            </a:endParaRPr>
          </a:p>
          <a:p>
            <a:pPr marL="0" indent="0" algn="ctr">
              <a:lnSpc>
                <a:spcPct val="120000"/>
              </a:lnSpc>
              <a:buNone/>
            </a:pPr>
            <a:r>
              <a:rPr lang="en-US" sz="9800" dirty="0"/>
              <a:t>Practice Tests have been developed by DOE. Students will have an opportunity to take the practice test at the school prior to the actual test. Also available on the FSA portal for public access. </a:t>
            </a:r>
          </a:p>
          <a:p>
            <a:pPr marL="457200" lvl="1" indent="0" algn="ctr">
              <a:buNone/>
            </a:pPr>
            <a:endParaRPr lang="en-US" sz="7600" dirty="0">
              <a:latin typeface="Arial" panose="020B0604020202020204" pitchFamily="34" charset="0"/>
            </a:endParaRPr>
          </a:p>
          <a:p>
            <a:pPr marL="457200" lvl="1" indent="0" algn="ctr">
              <a:buNone/>
            </a:pPr>
            <a:endParaRPr lang="en-US" sz="2800" dirty="0">
              <a:latin typeface="Arial" panose="020B0604020202020204" pitchFamily="34" charset="0"/>
            </a:endParaRPr>
          </a:p>
          <a:p>
            <a:pPr marL="457200" lvl="1" indent="0" algn="ctr">
              <a:buNone/>
            </a:pPr>
            <a:r>
              <a:rPr lang="en-US" sz="8600" b="1" dirty="0">
                <a:solidFill>
                  <a:srgbClr val="FF5050"/>
                </a:solidFill>
                <a:latin typeface="Arial" panose="020B0604020202020204" pitchFamily="34" charset="0"/>
              </a:rPr>
              <a:t>Go to fsassessments.org &gt; Practice Tests</a:t>
            </a:r>
            <a:endParaRPr lang="en-US" sz="8600" b="1" dirty="0">
              <a:solidFill>
                <a:srgbClr val="FF5050"/>
              </a:solidFill>
            </a:endParaRPr>
          </a:p>
        </p:txBody>
      </p:sp>
      <p:pic>
        <p:nvPicPr>
          <p:cNvPr id="4" name="Picture 3"/>
          <p:cNvPicPr>
            <a:picLocks noChangeAspect="1"/>
          </p:cNvPicPr>
          <p:nvPr/>
        </p:nvPicPr>
        <p:blipFill>
          <a:blip r:embed="rId3"/>
          <a:stretch>
            <a:fillRect/>
          </a:stretch>
        </p:blipFill>
        <p:spPr>
          <a:xfrm rot="1070553">
            <a:off x="8914107" y="793890"/>
            <a:ext cx="2724027" cy="15845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226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1325563"/>
          </a:xfrm>
        </p:spPr>
        <p:txBody>
          <a:bodyPr>
            <a:normAutofit/>
          </a:bodyPr>
          <a:lstStyle/>
          <a:p>
            <a:r>
              <a:rPr lang="en-US" sz="4800" dirty="0">
                <a:solidFill>
                  <a:srgbClr val="FFC000"/>
                </a:solidFill>
              </a:rPr>
              <a:t>ELA Reading 	</a:t>
            </a:r>
          </a:p>
        </p:txBody>
      </p:sp>
      <p:sp>
        <p:nvSpPr>
          <p:cNvPr id="3" name="Content Placeholder 2"/>
          <p:cNvSpPr>
            <a:spLocks noGrp="1"/>
          </p:cNvSpPr>
          <p:nvPr>
            <p:ph idx="1"/>
          </p:nvPr>
        </p:nvSpPr>
        <p:spPr>
          <a:xfrm>
            <a:off x="666893" y="1845288"/>
            <a:ext cx="11027802" cy="4698005"/>
          </a:xfrm>
        </p:spPr>
        <p:txBody>
          <a:bodyPr>
            <a:normAutofit/>
          </a:bodyPr>
          <a:lstStyle/>
          <a:p>
            <a:r>
              <a:rPr lang="en-US" sz="3600" dirty="0"/>
              <a:t>ELA Reading assessments contain 56-66 items</a:t>
            </a:r>
          </a:p>
          <a:p>
            <a:r>
              <a:rPr lang="en-US" sz="3600" dirty="0"/>
              <a:t>ELA Reading sessions are administered over two days. </a:t>
            </a:r>
          </a:p>
          <a:p>
            <a:pPr marL="0" indent="0">
              <a:buNone/>
            </a:pPr>
            <a:r>
              <a:rPr lang="en-US" sz="3600" dirty="0"/>
              <a:t>	TEST SESSIONS:</a:t>
            </a:r>
            <a:endParaRPr lang="en-US" sz="3200" dirty="0"/>
          </a:p>
          <a:p>
            <a:pPr marL="0" indent="0">
              <a:buNone/>
            </a:pPr>
            <a:r>
              <a:rPr lang="en-US" sz="4400" dirty="0"/>
              <a:t>		-Grade 3-5: Two 80-minute sessions</a:t>
            </a:r>
          </a:p>
          <a:p>
            <a:pPr marL="0" indent="0">
              <a:buNone/>
            </a:pPr>
            <a:r>
              <a:rPr lang="en-US" sz="4400" dirty="0"/>
              <a:t> 		-Grade 6-8: Two 85-minute sessions</a:t>
            </a:r>
          </a:p>
          <a:p>
            <a:pPr marL="0" indent="0">
              <a:buNone/>
            </a:pPr>
            <a:endParaRPr lang="en-US" sz="4000" dirty="0"/>
          </a:p>
          <a:p>
            <a:pPr marL="457200" lvl="1" indent="0" algn="ctr">
              <a:buNone/>
            </a:pPr>
            <a:r>
              <a:rPr lang="en-US" sz="3200" i="1" dirty="0"/>
              <a:t>Each day a short break is given after 40 minutes of testing</a:t>
            </a:r>
          </a:p>
        </p:txBody>
      </p:sp>
      <p:pic>
        <p:nvPicPr>
          <p:cNvPr id="4" name="Picture 3"/>
          <p:cNvPicPr>
            <a:picLocks noChangeAspect="1"/>
          </p:cNvPicPr>
          <p:nvPr/>
        </p:nvPicPr>
        <p:blipFill>
          <a:blip r:embed="rId3"/>
          <a:stretch>
            <a:fillRect/>
          </a:stretch>
        </p:blipFill>
        <p:spPr>
          <a:xfrm rot="519254">
            <a:off x="9857903" y="267942"/>
            <a:ext cx="1928191" cy="1904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508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94" y="216270"/>
            <a:ext cx="10515600" cy="1325563"/>
          </a:xfrm>
        </p:spPr>
        <p:txBody>
          <a:bodyPr>
            <a:normAutofit/>
          </a:bodyPr>
          <a:lstStyle/>
          <a:p>
            <a:r>
              <a:rPr lang="en-US" sz="4800" dirty="0">
                <a:solidFill>
                  <a:srgbClr val="FFC000"/>
                </a:solidFill>
              </a:rPr>
              <a:t>ELA Concepts Tested</a:t>
            </a:r>
          </a:p>
        </p:txBody>
      </p:sp>
      <p:pic>
        <p:nvPicPr>
          <p:cNvPr id="4" name="Content Placeholder 3"/>
          <p:cNvPicPr>
            <a:picLocks noGrp="1" noChangeAspect="1"/>
          </p:cNvPicPr>
          <p:nvPr>
            <p:ph idx="1"/>
          </p:nvPr>
        </p:nvPicPr>
        <p:blipFill>
          <a:blip r:embed="rId2"/>
          <a:stretch>
            <a:fillRect/>
          </a:stretch>
        </p:blipFill>
        <p:spPr>
          <a:xfrm>
            <a:off x="1312643" y="1460206"/>
            <a:ext cx="9378101" cy="5005432"/>
          </a:xfrm>
          <a:prstGeom prst="rect">
            <a:avLst/>
          </a:prstGeom>
        </p:spPr>
      </p:pic>
    </p:spTree>
    <p:extLst>
      <p:ext uri="{BB962C8B-B14F-4D97-AF65-F5344CB8AC3E}">
        <p14:creationId xmlns:p14="http://schemas.microsoft.com/office/powerpoint/2010/main" val="269353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800" dirty="0">
                <a:solidFill>
                  <a:srgbClr val="FFC000"/>
                </a:solidFill>
              </a:rPr>
              <a:t>Test Design - ELA</a:t>
            </a:r>
          </a:p>
        </p:txBody>
      </p:sp>
      <p:pic>
        <p:nvPicPr>
          <p:cNvPr id="4" name="Picture 3"/>
          <p:cNvPicPr>
            <a:picLocks noChangeAspect="1"/>
          </p:cNvPicPr>
          <p:nvPr/>
        </p:nvPicPr>
        <p:blipFill>
          <a:blip r:embed="rId3"/>
          <a:stretch>
            <a:fillRect/>
          </a:stretch>
        </p:blipFill>
        <p:spPr>
          <a:xfrm>
            <a:off x="0" y="1065711"/>
            <a:ext cx="12192000" cy="5792289"/>
          </a:xfrm>
          <a:prstGeom prst="rect">
            <a:avLst/>
          </a:prstGeom>
        </p:spPr>
      </p:pic>
    </p:spTree>
    <p:extLst>
      <p:ext uri="{BB962C8B-B14F-4D97-AF65-F5344CB8AC3E}">
        <p14:creationId xmlns:p14="http://schemas.microsoft.com/office/powerpoint/2010/main" val="335861116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3014</TotalTime>
  <Words>1345</Words>
  <Application>Microsoft Office PowerPoint</Application>
  <PresentationFormat>Widescreen</PresentationFormat>
  <Paragraphs>176</Paragraphs>
  <Slides>32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Bahnschrift SemiBold SemiConden</vt:lpstr>
      <vt:lpstr>Calibri</vt:lpstr>
      <vt:lpstr>Corbel</vt:lpstr>
      <vt:lpstr>KG Behind These Hazel Eyes</vt:lpstr>
      <vt:lpstr>KG Blank Space Solid</vt:lpstr>
      <vt:lpstr>Wingdings</vt:lpstr>
      <vt:lpstr>Depth</vt:lpstr>
      <vt:lpstr>Florida Standards Assessment   Parent Night </vt:lpstr>
      <vt:lpstr>PowerPoint Presentation</vt:lpstr>
      <vt:lpstr>PowerPoint Presentation</vt:lpstr>
      <vt:lpstr>PowerPoint Presentation</vt:lpstr>
      <vt:lpstr>Testing Windows </vt:lpstr>
      <vt:lpstr>Paper-Based Test Materials</vt:lpstr>
      <vt:lpstr>ELA Reading  </vt:lpstr>
      <vt:lpstr>ELA Concepts Tested</vt:lpstr>
      <vt:lpstr>Test Design - ELA</vt:lpstr>
      <vt:lpstr>Test Item Types</vt:lpstr>
      <vt:lpstr>FSA QUESTION TYPES</vt:lpstr>
      <vt:lpstr>FSA QUESTION TYPES</vt:lpstr>
      <vt:lpstr>FSA QUESTION TYPES</vt:lpstr>
      <vt:lpstr>FSA QUESTION TYPES</vt:lpstr>
      <vt:lpstr>Mathematics  </vt:lpstr>
      <vt:lpstr>Math Concepts Tested</vt:lpstr>
      <vt:lpstr>Test Design - MATH</vt:lpstr>
      <vt:lpstr>Test Item Types</vt:lpstr>
      <vt:lpstr>FSA QUESTION TYPES</vt:lpstr>
      <vt:lpstr>FSA QUESTION TYPES</vt:lpstr>
      <vt:lpstr>PowerPoint Presentation</vt:lpstr>
      <vt:lpstr>Grade 3 ELA / Good Cause</vt:lpstr>
      <vt:lpstr>Test Design/Scoring</vt:lpstr>
      <vt:lpstr>FSA Scores and Performance Indicators</vt:lpstr>
      <vt:lpstr>FSA Score Report</vt:lpstr>
      <vt:lpstr>How are FSA Results Used?</vt:lpstr>
      <vt:lpstr>How do we help your student prepare?</vt:lpstr>
      <vt:lpstr>How can you help your student prepare?</vt:lpstr>
      <vt:lpstr>Helpful Resources</vt:lpstr>
      <vt:lpstr>FSA Portal</vt:lpstr>
      <vt:lpstr>PVA Contacts </vt:lpstr>
      <vt:lpstr>Questions and Answers</vt:lpstr>
    </vt:vector>
  </TitlesOfParts>
  <Company>St. Johns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 VALLEY ACADEMY</dc:title>
  <dc:creator>Zachary R. Strom</dc:creator>
  <cp:lastModifiedBy>Zachary R. Strom</cp:lastModifiedBy>
  <cp:revision>90</cp:revision>
  <cp:lastPrinted>2020-01-24T19:22:25Z</cp:lastPrinted>
  <dcterms:created xsi:type="dcterms:W3CDTF">2019-01-28T00:47:41Z</dcterms:created>
  <dcterms:modified xsi:type="dcterms:W3CDTF">2022-03-30T23:12:53Z</dcterms:modified>
</cp:coreProperties>
</file>