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932" r:id="rId4"/>
    <p:sldMasterId id="2147483953" r:id="rId5"/>
  </p:sldMasterIdLst>
  <p:notesMasterIdLst>
    <p:notesMasterId r:id="rId25"/>
  </p:notesMasterIdLst>
  <p:handoutMasterIdLst>
    <p:handoutMasterId r:id="rId26"/>
  </p:handoutMasterIdLst>
  <p:sldIdLst>
    <p:sldId id="256" r:id="rId6"/>
    <p:sldId id="310" r:id="rId7"/>
    <p:sldId id="369" r:id="rId8"/>
    <p:sldId id="378" r:id="rId9"/>
    <p:sldId id="379" r:id="rId10"/>
    <p:sldId id="264" r:id="rId11"/>
    <p:sldId id="387" r:id="rId12"/>
    <p:sldId id="314" r:id="rId13"/>
    <p:sldId id="343" r:id="rId14"/>
    <p:sldId id="347" r:id="rId15"/>
    <p:sldId id="381" r:id="rId16"/>
    <p:sldId id="375" r:id="rId17"/>
    <p:sldId id="374" r:id="rId18"/>
    <p:sldId id="389" r:id="rId19"/>
    <p:sldId id="392" r:id="rId20"/>
    <p:sldId id="261" r:id="rId21"/>
    <p:sldId id="273" r:id="rId22"/>
    <p:sldId id="274" r:id="rId23"/>
    <p:sldId id="272" r:id="rId24"/>
  </p:sldIdLst>
  <p:sldSz cx="9144000" cy="6858000" type="screen4x3"/>
  <p:notesSz cx="7096125" cy="93821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96" autoAdjust="0"/>
    <p:restoredTop sz="93631" autoAdjust="0"/>
  </p:normalViewPr>
  <p:slideViewPr>
    <p:cSldViewPr snapToGrid="0">
      <p:cViewPr varScale="1">
        <p:scale>
          <a:sx n="112" d="100"/>
          <a:sy n="112" d="100"/>
        </p:scale>
        <p:origin x="175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7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4988" cy="469106"/>
          </a:xfrm>
          <a:prstGeom prst="rect">
            <a:avLst/>
          </a:prstGeom>
        </p:spPr>
        <p:txBody>
          <a:bodyPr vert="horz" lIns="94155" tIns="47078" rIns="94155" bIns="470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9495" y="0"/>
            <a:ext cx="3074988" cy="469106"/>
          </a:xfrm>
          <a:prstGeom prst="rect">
            <a:avLst/>
          </a:prstGeom>
        </p:spPr>
        <p:txBody>
          <a:bodyPr vert="horz" lIns="94155" tIns="47078" rIns="94155" bIns="47078" rtlCol="0"/>
          <a:lstStyle>
            <a:lvl1pPr algn="r">
              <a:defRPr sz="1200"/>
            </a:lvl1pPr>
          </a:lstStyle>
          <a:p>
            <a:fld id="{417DFA2F-FBEA-4CA8-A77D-713808CB397E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1391"/>
            <a:ext cx="3074988" cy="469106"/>
          </a:xfrm>
          <a:prstGeom prst="rect">
            <a:avLst/>
          </a:prstGeom>
        </p:spPr>
        <p:txBody>
          <a:bodyPr vert="horz" lIns="94155" tIns="47078" rIns="94155" bIns="470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9495" y="8911391"/>
            <a:ext cx="3074988" cy="469106"/>
          </a:xfrm>
          <a:prstGeom prst="rect">
            <a:avLst/>
          </a:prstGeom>
        </p:spPr>
        <p:txBody>
          <a:bodyPr vert="horz" lIns="94155" tIns="47078" rIns="94155" bIns="47078" rtlCol="0" anchor="b"/>
          <a:lstStyle>
            <a:lvl1pPr algn="r">
              <a:defRPr sz="1200"/>
            </a:lvl1pPr>
          </a:lstStyle>
          <a:p>
            <a:fld id="{175DB411-620A-49D7-B1D4-E8F607F141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1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4988" cy="469106"/>
          </a:xfrm>
          <a:prstGeom prst="rect">
            <a:avLst/>
          </a:prstGeom>
        </p:spPr>
        <p:txBody>
          <a:bodyPr vert="horz" lIns="94155" tIns="47078" rIns="94155" bIns="47078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9495" y="0"/>
            <a:ext cx="3074988" cy="469106"/>
          </a:xfrm>
          <a:prstGeom prst="rect">
            <a:avLst/>
          </a:prstGeom>
        </p:spPr>
        <p:txBody>
          <a:bodyPr vert="horz" lIns="94155" tIns="47078" rIns="94155" bIns="47078" rtlCol="0"/>
          <a:lstStyle>
            <a:lvl1pPr algn="r">
              <a:defRPr sz="1200"/>
            </a:lvl1pPr>
          </a:lstStyle>
          <a:p>
            <a:pPr>
              <a:defRPr/>
            </a:pPr>
            <a:fld id="{7379E2B6-CBE8-4847-A211-1E37989F3FD0}" type="datetimeFigureOut">
              <a:rPr lang="en-US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89475" cy="3517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55" tIns="47078" rIns="94155" bIns="4707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456510"/>
            <a:ext cx="5676900" cy="4221956"/>
          </a:xfrm>
          <a:prstGeom prst="rect">
            <a:avLst/>
          </a:prstGeom>
        </p:spPr>
        <p:txBody>
          <a:bodyPr vert="horz" lIns="94155" tIns="47078" rIns="94155" bIns="47078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1391"/>
            <a:ext cx="3074988" cy="469106"/>
          </a:xfrm>
          <a:prstGeom prst="rect">
            <a:avLst/>
          </a:prstGeom>
        </p:spPr>
        <p:txBody>
          <a:bodyPr vert="horz" lIns="94155" tIns="47078" rIns="94155" bIns="4707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9495" y="8911391"/>
            <a:ext cx="3074988" cy="469106"/>
          </a:xfrm>
          <a:prstGeom prst="rect">
            <a:avLst/>
          </a:prstGeom>
        </p:spPr>
        <p:txBody>
          <a:bodyPr vert="horz" lIns="94155" tIns="47078" rIns="94155" bIns="47078" rtlCol="0" anchor="b"/>
          <a:lstStyle>
            <a:lvl1pPr algn="r">
              <a:defRPr sz="1200"/>
            </a:lvl1pPr>
          </a:lstStyle>
          <a:p>
            <a:pPr>
              <a:defRPr/>
            </a:pPr>
            <a:fld id="{164DE0C5-F64C-42AB-B338-004101DFA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DE0C5-F64C-42AB-B338-004101DFA80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76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DE0C5-F64C-42AB-B338-004101DFA80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19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DE0C5-F64C-42AB-B338-004101DFA80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10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DE0C5-F64C-42AB-B338-004101DFA80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34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DE0C5-F64C-42AB-B338-004101DFA80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39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A7A7E-4FCE-4AF5-84C5-94C9D6C82E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462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DE0C5-F64C-42AB-B338-004101DFA80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05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3A7A7E-4FCE-4AF5-84C5-94C9D6C82E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405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DE0C5-F64C-42AB-B338-004101DFA80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55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DE0C5-F64C-42AB-B338-004101DFA80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68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DE0C5-F64C-42AB-B338-004101DFA80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0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DE0C5-F64C-42AB-B338-004101DFA80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80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DE0C5-F64C-42AB-B338-004101DFA80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34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DE0C5-F64C-42AB-B338-004101DFA80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71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DE0C5-F64C-42AB-B338-004101DFA80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07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74BBA3-05A0-45BD-B0B5-F5894746B87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6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DE0C5-F64C-42AB-B338-004101DFA80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0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DE0C5-F64C-42AB-B338-004101DFA80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9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4DE0C5-F64C-42AB-B338-004101DFA80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6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0B82033-06E7-401A-8062-F172943A3DA7}" type="datetimeFigureOut">
              <a:rPr lang="en-US" smtClean="0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956048"/>
            <a:ext cx="2990088" cy="914400"/>
          </a:xfrm>
          <a:noFill/>
        </p:spPr>
        <p:txBody>
          <a:bodyPr wrap="square" rtlCol="0">
            <a:spAutoFit/>
          </a:bodyPr>
          <a:lstStyle>
            <a:lvl1pPr>
              <a:defRPr lang="en-US" sz="4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7BB52DE7-0593-4F77-B442-3BCD2494F8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0101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977AD-E4E7-4A7D-B45C-966548BBA9B3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56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977AD-E4E7-4A7D-B45C-966548BBA9B3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337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977AD-E4E7-4A7D-B45C-966548BBA9B3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4568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977AD-E4E7-4A7D-B45C-966548BBA9B3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657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977AD-E4E7-4A7D-B45C-966548BBA9B3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45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977AD-E4E7-4A7D-B45C-966548BBA9B3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84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977AD-E4E7-4A7D-B45C-966548BBA9B3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73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977AD-E4E7-4A7D-B45C-966548BBA9B3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44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60BDBC-57E8-4AAA-8396-4F53520F32F3}" type="datetimeFigureOut">
              <a:rPr lang="en-US" smtClean="0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FF362-C451-4AD1-8A88-52A2230F7E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66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EF9ED-21DF-4F8A-9AE3-022AF0DEFE75}" type="datetimeFigureOut">
              <a:rPr lang="en-US" smtClean="0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CCB75-7FA9-4463-89ED-8B976F7605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79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977AD-E4E7-4A7D-B45C-966548BBA9B3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351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1907" y="1"/>
            <a:ext cx="8762858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8"/>
            <a:ext cx="8496943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6539684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21350" y="293317"/>
            <a:ext cx="8525337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668401" y="662656"/>
            <a:ext cx="7316390" cy="2766528"/>
          </a:xfrm>
        </p:spPr>
        <p:txBody>
          <a:bodyPr anchor="b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737297" y="3505210"/>
            <a:ext cx="731639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711406" y="4578463"/>
            <a:ext cx="4607740" cy="1163112"/>
          </a:xfrm>
        </p:spPr>
        <p:txBody>
          <a:bodyPr/>
          <a:lstStyle>
            <a:lvl1pPr algn="ctr">
              <a:defRPr sz="4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EE401711-02DC-4F5A-B0A4-D7A4CFB82638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6858" y="4882896"/>
            <a:ext cx="3038094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405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388818" y="3832648"/>
            <a:ext cx="680390" cy="498470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3166039" y="5111356"/>
            <a:ext cx="386540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04292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A69-C0BC-4A5A-8FE4-5D0B5D0F11EE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64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3B61-F054-442D-881D-6A81C2774BFE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232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CD3A-8283-4FC4-856C-D5E0BF662449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767" y="2063396"/>
            <a:ext cx="3642119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644" y="2063396"/>
            <a:ext cx="364836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8FEE8-FC08-4C54-BE1B-81CB6CA05FC8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636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A528B-AADB-4276-9F0D-B13FCF86F309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905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497F-A1E4-4C0B-8811-954A59B26923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960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24E7-1432-4F89-B9E6-59843C6C91FE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990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0"/>
            <a:ext cx="4758977" cy="2023252"/>
          </a:xfrm>
        </p:spPr>
        <p:txBody>
          <a:bodyPr anchor="b">
            <a:normAutofit/>
          </a:bodyPr>
          <a:lstStyle>
            <a:lvl1pPr algn="ctr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1771" y="1"/>
            <a:ext cx="2698610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758976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AD9C-D29C-4D1E-A739-CC3C95B41085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713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6BD-BA89-4B92-9DBC-679F61142570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998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658769-528B-4486-9FA5-D0C0D2920531}" type="datetimeFigureOut">
              <a:rPr lang="en-US" smtClean="0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B28418-AFCE-476C-A3FD-0F23827B72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10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CB5C7-A3C7-439B-802A-DFE3FCA7ADBD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96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E65EA-47B7-4DBF-958B-A3D4DA4F431A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4351" y="89262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4812" y="2922827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1428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4AAA-CF98-48DB-9517-D7ADD1FD1213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73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F696-D0E7-4C66-925E-251F9C0B0F21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02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6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6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9" y="4389286"/>
            <a:ext cx="2482596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6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32E-4FBC-4B01-A175-6B1CAC9B226D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9517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FC5-17E4-4A26-A144-49682BD36ECA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0814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9482-E0DA-4858-9A19-F8B792C0C3D9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86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977AD-E4E7-4A7D-B45C-966548BBA9B3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97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977AD-E4E7-4A7D-B45C-966548BBA9B3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416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C813B6-B46E-4062-9DC0-95C4217F6FFC}" type="datetimeFigureOut">
              <a:rPr lang="en-US" smtClean="0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A5D49F-3AD5-485E-B63A-11DC578FA2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88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87C5D5-8B00-4D81-98B3-27DC8B9ACF50}" type="datetimeFigureOut">
              <a:rPr lang="en-US" smtClean="0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E76E4F-A705-4D80-9948-5C9F65679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9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977AD-E4E7-4A7D-B45C-966548BBA9B3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554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E96179-3E5A-49B3-8A89-619F33243B88}" type="datetimeFigureOut">
              <a:rPr lang="en-US" smtClean="0"/>
              <a:pPr>
                <a:defRPr/>
              </a:pPr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52695-1572-4E49-8C05-3E86C07C7A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6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1EA977AD-E4E7-4A7D-B45C-966548BBA9B3}" type="slidenum">
              <a:rPr lang="en-US" altLang="en-US" smtClean="0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  <p:sldLayoutId id="214748395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C48ED7C-D9A5-4EA8-B309-6E368BFA8F2B}" type="datetimeFigureOut">
              <a:rPr lang="en-US" dirty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1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Ashley.Zapata@stjohns.k12.fl.u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hyperlink" Target="mailto:tatiana.tomeimarques@stjohns.k12.fl.us" TargetMode="External"/><Relationship Id="rId4" Type="http://schemas.openxmlformats.org/officeDocument/2006/relationships/hyperlink" Target="mailto:corinne.fennelly@stjohns.k12.fl.u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-pva.stjohns.k12.fl.us/wp-content/uploads/2025/02/MS-Parent-Night-Reg-Info-Feb2025-part-2.pptx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hyperlink" Target="https://buddhify.com/what-mindfulness-and-meditation-books-should-i-add-to-my-summer-reading-list/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hyperlink" Target="https://buddhify.com/what-mindfulness-and-meditation-books-should-i-add-to-my-summer-reading-list/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hyperlink" Target="https://buddhify.com/what-mindfulness-and-meditation-books-should-i-add-to-my-summer-reading-list/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.m4a"/><Relationship Id="rId7" Type="http://schemas.openxmlformats.org/officeDocument/2006/relationships/image" Target="../media/image11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1A9606D2-3277-4567-A0C1-362DBFDCE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custGeom>
            <a:avLst/>
            <a:gdLst>
              <a:gd name="connsiteX0" fmla="*/ 3 w 11647715"/>
              <a:gd name="connsiteY0" fmla="*/ 0 h 2634343"/>
              <a:gd name="connsiteX1" fmla="*/ 11647715 w 11647715"/>
              <a:gd name="connsiteY1" fmla="*/ 0 h 2634343"/>
              <a:gd name="connsiteX2" fmla="*/ 11647715 w 11647715"/>
              <a:gd name="connsiteY2" fmla="*/ 2634343 h 2634343"/>
              <a:gd name="connsiteX3" fmla="*/ 3 w 11647715"/>
              <a:gd name="connsiteY3" fmla="*/ 2634343 h 2634343"/>
              <a:gd name="connsiteX4" fmla="*/ 3 w 11647715"/>
              <a:gd name="connsiteY4" fmla="*/ 1533667 h 2634343"/>
              <a:gd name="connsiteX5" fmla="*/ 0 w 11647715"/>
              <a:gd name="connsiteY5" fmla="*/ 1533667 h 2634343"/>
              <a:gd name="connsiteX6" fmla="*/ 0 w 11647715"/>
              <a:gd name="connsiteY6" fmla="*/ 980400 h 2634343"/>
              <a:gd name="connsiteX7" fmla="*/ 3 w 11647715"/>
              <a:gd name="connsiteY7" fmla="*/ 980400 h 263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7715" h="2634343">
                <a:moveTo>
                  <a:pt x="3" y="0"/>
                </a:moveTo>
                <a:lnTo>
                  <a:pt x="11647715" y="0"/>
                </a:lnTo>
                <a:lnTo>
                  <a:pt x="11647715" y="2634343"/>
                </a:lnTo>
                <a:lnTo>
                  <a:pt x="3" y="2634343"/>
                </a:lnTo>
                <a:lnTo>
                  <a:pt x="3" y="1533667"/>
                </a:lnTo>
                <a:lnTo>
                  <a:pt x="0" y="1533667"/>
                </a:lnTo>
                <a:lnTo>
                  <a:pt x="0" y="980400"/>
                </a:lnTo>
                <a:lnTo>
                  <a:pt x="3" y="980400"/>
                </a:lnTo>
                <a:close/>
              </a:path>
            </a:pathLst>
          </a:custGeom>
          <a:gradFill flip="none" rotWithShape="1">
            <a:gsLst>
              <a:gs pos="46000">
                <a:schemeClr val="accent6">
                  <a:lumMod val="89000"/>
                </a:schemeClr>
              </a:gs>
              <a:gs pos="81000">
                <a:srgbClr val="231F2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7"/>
            <a:ext cx="8178800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27000" dist="635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913805" y="1044250"/>
            <a:ext cx="7381180" cy="264600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Palm valley Academy</a:t>
            </a:r>
            <a:b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Middle School </a:t>
            </a:r>
            <a:b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Course Information</a:t>
            </a:r>
            <a:b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4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2025-2026 school year</a:t>
            </a:r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913806" y="4058557"/>
            <a:ext cx="7381180" cy="1906814"/>
          </a:xfrm>
        </p:spPr>
        <p:txBody>
          <a:bodyPr>
            <a:normAutofit fontScale="92500" lnSpcReduction="20000"/>
          </a:bodyPr>
          <a:lstStyle/>
          <a:p>
            <a:pPr marR="0" algn="ctr" eaLnBrk="1" hangingPunct="1">
              <a:buFont typeface="Arial" charset="0"/>
              <a:buNone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R="0" algn="ctr" eaLnBrk="1" hangingPunct="1">
              <a:buFont typeface="Arial" charset="0"/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Welcome to Middle School!</a:t>
            </a:r>
          </a:p>
          <a:p>
            <a:pPr marR="0" algn="ctr" eaLnBrk="1" hangingPunct="1">
              <a:buFont typeface="Arial" charset="0"/>
              <a:buNone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R="0" algn="ctr" eaLnBrk="1" hangingPunct="1">
              <a:buFont typeface="Arial" charset="0"/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 1</a:t>
            </a:r>
          </a:p>
        </p:txBody>
      </p:sp>
      <p:sp>
        <p:nvSpPr>
          <p:cNvPr id="77" name="5-Point Star 24">
            <a:extLst>
              <a:ext uri="{FF2B5EF4-FFF2-40B4-BE49-F238E27FC236}">
                <a16:creationId xmlns:a16="http://schemas.microsoft.com/office/drawing/2014/main" id="{B15DEAD7-09E6-42D9-9D03-43E6EA3E0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7258" y="3748085"/>
            <a:ext cx="189483" cy="252644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624E6C6-6A16-5048-BC16-96CE0C227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504"/>
    </mc:Choice>
    <mc:Fallback xmlns="">
      <p:transition advTm="24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742" y="314325"/>
            <a:ext cx="8229600" cy="5768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Middle School Electives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742" y="1310481"/>
            <a:ext cx="8229600" cy="3794919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Century Gothic" panose="020B0502020202020204" pitchFamily="34" charset="0"/>
              </a:rPr>
              <a:t>Enrollment in electives are not guaranteed (MUST RANK 1-3)</a:t>
            </a:r>
          </a:p>
          <a:p>
            <a:r>
              <a:rPr lang="en-US" cap="none" dirty="0">
                <a:latin typeface="Century Gothic" panose="020B0502020202020204" pitchFamily="34" charset="0"/>
              </a:rPr>
              <a:t>All students are required to take the following:</a:t>
            </a:r>
          </a:p>
          <a:p>
            <a:pPr lvl="1"/>
            <a:r>
              <a:rPr lang="en-US" sz="2000" cap="none" dirty="0">
                <a:latin typeface="Century Gothic" panose="020B0502020202020204" pitchFamily="34" charset="0"/>
              </a:rPr>
              <a:t>Physical Education </a:t>
            </a:r>
          </a:p>
          <a:p>
            <a:pPr lvl="1"/>
            <a:r>
              <a:rPr lang="en-US" sz="2000" cap="none" dirty="0">
                <a:latin typeface="Century Gothic" panose="020B0502020202020204" pitchFamily="34" charset="0"/>
              </a:rPr>
              <a:t>One elective of choice for 6</a:t>
            </a:r>
            <a:r>
              <a:rPr lang="en-US" sz="2000" cap="none" baseline="30000" dirty="0">
                <a:latin typeface="Century Gothic" panose="020B0502020202020204" pitchFamily="34" charset="0"/>
              </a:rPr>
              <a:t>th</a:t>
            </a:r>
            <a:r>
              <a:rPr lang="en-US" sz="2000" cap="none" dirty="0">
                <a:latin typeface="Century Gothic" panose="020B0502020202020204" pitchFamily="34" charset="0"/>
              </a:rPr>
              <a:t> Grade </a:t>
            </a:r>
          </a:p>
          <a:p>
            <a:pPr lvl="1"/>
            <a:r>
              <a:rPr lang="en-US" sz="2000" cap="none" dirty="0">
                <a:latin typeface="Century Gothic" panose="020B0502020202020204" pitchFamily="34" charset="0"/>
              </a:rPr>
              <a:t>Two electives of choice for 7</a:t>
            </a:r>
            <a:r>
              <a:rPr lang="en-US" sz="2000" cap="none" baseline="30000" dirty="0">
                <a:latin typeface="Century Gothic" panose="020B0502020202020204" pitchFamily="34" charset="0"/>
              </a:rPr>
              <a:t>th</a:t>
            </a:r>
            <a:r>
              <a:rPr lang="en-US" sz="2000" cap="none" dirty="0">
                <a:latin typeface="Century Gothic" panose="020B0502020202020204" pitchFamily="34" charset="0"/>
              </a:rPr>
              <a:t> and 8</a:t>
            </a:r>
            <a:r>
              <a:rPr lang="en-US" sz="2000" cap="none" baseline="30000" dirty="0">
                <a:latin typeface="Century Gothic" panose="020B0502020202020204" pitchFamily="34" charset="0"/>
              </a:rPr>
              <a:t>th</a:t>
            </a:r>
            <a:r>
              <a:rPr lang="en-US" sz="2000" cap="none" dirty="0">
                <a:latin typeface="Century Gothic" panose="020B0502020202020204" pitchFamily="34" charset="0"/>
              </a:rPr>
              <a:t> Grade</a:t>
            </a:r>
          </a:p>
          <a:p>
            <a:r>
              <a:rPr lang="en-US" cap="none" dirty="0">
                <a:latin typeface="Century Gothic" panose="020B0502020202020204" pitchFamily="34" charset="0"/>
              </a:rPr>
              <a:t>Exceptions may be made on a per student basis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5785015-0B05-989E-DA7C-7C2A12396A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74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7374"/>
    </mc:Choice>
    <mc:Fallback xmlns="">
      <p:transition advTm="47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A0A15E5-1710-97EE-3A64-F72D34D73829}"/>
              </a:ext>
            </a:extLst>
          </p:cNvPr>
          <p:cNvSpPr txBox="1">
            <a:spLocks noChangeArrowheads="1"/>
          </p:cNvSpPr>
          <p:nvPr/>
        </p:nvSpPr>
        <p:spPr>
          <a:xfrm>
            <a:off x="384050" y="58003"/>
            <a:ext cx="8305800" cy="551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sz="4200" b="1"/>
              <a:t>Elective Options: PVA</a:t>
            </a:r>
            <a:endParaRPr lang="en-US" altLang="en-US" sz="4200" b="1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DEF640B-1E5E-7B6E-7184-DBBC81EA3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35" y="609600"/>
            <a:ext cx="824045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Students may choose from the following electives for the 2025-2026 year: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2193B4-53E5-3EC2-0C15-FD68622DD9E9}"/>
              </a:ext>
            </a:extLst>
          </p:cNvPr>
          <p:cNvSpPr txBox="1"/>
          <p:nvPr/>
        </p:nvSpPr>
        <p:spPr>
          <a:xfrm>
            <a:off x="424013" y="4849108"/>
            <a:ext cx="8225873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/>
            <a:r>
              <a:rPr lang="en-US" altLang="en-US" sz="1600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*Indicates a separate application is required.</a:t>
            </a:r>
          </a:p>
          <a:p>
            <a:pPr eaLnBrk="0" hangingPunct="0"/>
            <a:r>
              <a:rPr lang="en-US" altLang="en-US" sz="1600" b="1" dirty="0"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courses will be tentatively offered based on demand and PVA staffing.</a:t>
            </a:r>
            <a:endParaRPr lang="en-US" altLang="en-US" sz="1600" dirty="0"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hangingPunct="0"/>
            <a:endParaRPr lang="en-US" altLang="en-US" sz="1600" b="1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hangingPunct="0"/>
            <a:r>
              <a:rPr lang="en-US" altLang="en-US" sz="16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a student is required to take Intensive Reading, the second and/or third elective (non-core) course may be replaced with these necessary intervention courses.</a:t>
            </a:r>
            <a:endParaRPr lang="en-US" altLang="en-US" sz="1600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hangingPunct="0"/>
            <a:endParaRPr lang="en-US" altLang="en-US" sz="700" dirty="0">
              <a:latin typeface="Century Gothic" panose="020B0502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37F1091-D0B7-655F-8BBF-5575669E8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104903"/>
              </p:ext>
            </p:extLst>
          </p:nvPr>
        </p:nvGraphicFramePr>
        <p:xfrm>
          <a:off x="209550" y="1069929"/>
          <a:ext cx="8440336" cy="3669110"/>
        </p:xfrm>
        <a:graphic>
          <a:graphicData uri="http://schemas.openxmlformats.org/drawingml/2006/table">
            <a:tbl>
              <a:tblPr firstRow="1" firstCol="1" bandRow="1"/>
              <a:tblGrid>
                <a:gridCol w="2562225">
                  <a:extLst>
                    <a:ext uri="{9D8B030D-6E8A-4147-A177-3AD203B41FA5}">
                      <a16:colId xmlns:a16="http://schemas.microsoft.com/office/drawing/2014/main" val="2214927574"/>
                    </a:ext>
                  </a:extLst>
                </a:gridCol>
                <a:gridCol w="3056091">
                  <a:extLst>
                    <a:ext uri="{9D8B030D-6E8A-4147-A177-3AD203B41FA5}">
                      <a16:colId xmlns:a16="http://schemas.microsoft.com/office/drawing/2014/main" val="1810618376"/>
                    </a:ext>
                  </a:extLst>
                </a:gridCol>
                <a:gridCol w="2822020">
                  <a:extLst>
                    <a:ext uri="{9D8B030D-6E8A-4147-A177-3AD203B41FA5}">
                      <a16:colId xmlns:a16="http://schemas.microsoft.com/office/drawing/2014/main" val="3002600899"/>
                    </a:ext>
                  </a:extLst>
                </a:gridCol>
              </a:tblGrid>
              <a:tr h="3192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800" b="1" baseline="300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800" b="1" baseline="300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800" b="1" baseline="300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923877"/>
                  </a:ext>
                </a:extLst>
              </a:tr>
              <a:tr h="31922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Studio Art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Studio Art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Studio Art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445114"/>
                  </a:ext>
                </a:extLst>
              </a:tr>
              <a:tr h="31922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Exploratory Spanish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Beginning Spanish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Intermediate Spanish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029528"/>
                  </a:ext>
                </a:extLst>
              </a:tr>
              <a:tr h="31922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STEM/Digital Discoveries (7)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STEM/Digital Discoveries (8)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99581"/>
                  </a:ext>
                </a:extLst>
              </a:tr>
              <a:tr h="3192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News Crew/TV Pro*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News Crew/TV PRO*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News Crew/TV Pro*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007419"/>
                  </a:ext>
                </a:extLst>
              </a:tr>
              <a:tr h="3192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Creative Writing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Creative Writing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025528"/>
                  </a:ext>
                </a:extLst>
              </a:tr>
              <a:tr h="31665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Band 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Band 1, 2, and/or Jazz Band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Band 1, 2, 3 and/or Jazz Band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075305"/>
                  </a:ext>
                </a:extLst>
              </a:tr>
              <a:tr h="2561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Guitar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Guitar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636047"/>
                  </a:ext>
                </a:extLst>
              </a:tr>
              <a:tr h="2781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Theatre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Theatre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Theatre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37517"/>
                  </a:ext>
                </a:extLst>
              </a:tr>
              <a:tr h="27815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Middle School 101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962211"/>
                  </a:ext>
                </a:extLst>
              </a:tr>
              <a:tr h="2781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Yearbook*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Yearbook*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382631"/>
                  </a:ext>
                </a:extLst>
              </a:tr>
              <a:tr h="31922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W.E.B.*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277877"/>
                  </a:ext>
                </a:extLst>
              </a:tr>
            </a:tbl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F5C54FF-A755-0BD0-E827-A0F0BCDA3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258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41"/>
    </mc:Choice>
    <mc:Fallback xmlns="">
      <p:transition spd="slow" advTm="44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00610"/>
            <a:ext cx="7797662" cy="1151965"/>
          </a:xfrm>
        </p:spPr>
        <p:txBody>
          <a:bodyPr/>
          <a:lstStyle/>
          <a:p>
            <a:pPr algn="ctr"/>
            <a:r>
              <a:rPr lang="en-US" sz="4000" dirty="0"/>
              <a:t>Directions for Elective Request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CFF968-CCAF-4ED0-D177-ACB978EB19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9945" y="1347507"/>
            <a:ext cx="8299704" cy="3957918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Century Gothic" panose="020B0502020202020204" pitchFamily="34" charset="0"/>
              </a:rPr>
              <a:t>Students will be given a paper in their homeroom/1</a:t>
            </a:r>
            <a:r>
              <a:rPr lang="en-US" cap="none" baseline="30000" dirty="0">
                <a:latin typeface="Century Gothic" panose="020B0502020202020204" pitchFamily="34" charset="0"/>
              </a:rPr>
              <a:t>st</a:t>
            </a:r>
            <a:r>
              <a:rPr lang="en-US" cap="none" dirty="0">
                <a:latin typeface="Century Gothic" panose="020B0502020202020204" pitchFamily="34" charset="0"/>
              </a:rPr>
              <a:t> period class with a list of electives (2/20)</a:t>
            </a:r>
          </a:p>
          <a:p>
            <a:r>
              <a:rPr lang="en-US" cap="none" dirty="0">
                <a:latin typeface="Century Gothic" panose="020B0502020202020204" pitchFamily="34" charset="0"/>
              </a:rPr>
              <a:t>Of those listed, students will rank their TOP THREE electives in order of preference</a:t>
            </a:r>
          </a:p>
          <a:p>
            <a:r>
              <a:rPr lang="en-US" cap="none" dirty="0">
                <a:latin typeface="Century Gothic" panose="020B0502020202020204" pitchFamily="34" charset="0"/>
              </a:rPr>
              <a:t>Forms must be submitted to 1</a:t>
            </a:r>
            <a:r>
              <a:rPr lang="en-US" cap="none" baseline="30000" dirty="0">
                <a:latin typeface="Century Gothic" panose="020B0502020202020204" pitchFamily="34" charset="0"/>
              </a:rPr>
              <a:t>st</a:t>
            </a:r>
            <a:r>
              <a:rPr lang="en-US" cap="none" dirty="0">
                <a:latin typeface="Century Gothic" panose="020B0502020202020204" pitchFamily="34" charset="0"/>
              </a:rPr>
              <a:t> period teacher by FRIDAY Feb 28</a:t>
            </a:r>
          </a:p>
          <a:p>
            <a:endParaRPr lang="en-US" cap="none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cap="none" dirty="0">
                <a:latin typeface="Century Gothic" panose="020B0502020202020204" pitchFamily="34" charset="0"/>
              </a:rPr>
              <a:t>*Please note, students may not necessarily get their first choice, but we will work to the best of our ability to ensure they get one of their TOP THREE choices 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EF18583-EA7D-00B3-202A-C12D6BA812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3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66"/>
    </mc:Choice>
    <mc:Fallback xmlns="">
      <p:transition spd="slow" advTm="38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755" y="798973"/>
            <a:ext cx="7737987" cy="715195"/>
          </a:xfrm>
        </p:spPr>
        <p:txBody>
          <a:bodyPr>
            <a:normAutofit/>
          </a:bodyPr>
          <a:lstStyle/>
          <a:p>
            <a:r>
              <a:rPr lang="en-US" sz="4000" dirty="0"/>
              <a:t>Contact Information: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755" y="1907458"/>
            <a:ext cx="745285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Ashley Zapata, Assistant Principal: </a:t>
            </a:r>
            <a:r>
              <a:rPr lang="en-US" sz="2000" dirty="0">
                <a:latin typeface="Century Gothic" panose="020B0502020202020204" pitchFamily="34" charset="0"/>
                <a:hlinkClick r:id="rId3"/>
              </a:rPr>
              <a:t>Ashley.Zapata@stjohns.k12.fl.us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Corinne Fennelly, Middle School Counselor </a:t>
            </a:r>
            <a:r>
              <a:rPr lang="en-US" sz="2000" dirty="0">
                <a:latin typeface="Century Gothic" panose="020B0502020202020204" pitchFamily="34" charset="0"/>
                <a:hlinkClick r:id="rId4"/>
              </a:rPr>
              <a:t>corinne.fennelly@stjohns.k12.fl.us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400" b="1" dirty="0">
                <a:latin typeface="Century Gothic" panose="020B0502020202020204" pitchFamily="34" charset="0"/>
              </a:rPr>
              <a:t>For help accessing HAC, please reach out to: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Tatiana Tomei Marques, Computer Operator: </a:t>
            </a:r>
            <a:r>
              <a:rPr lang="en-US" sz="2000" dirty="0">
                <a:latin typeface="Century Gothic" panose="020B0502020202020204" pitchFamily="34" charset="0"/>
                <a:hlinkClick r:id="rId5"/>
              </a:rPr>
              <a:t>tatiana.tomeimarques@stjohns.k12.fl.us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6"/>
    </mc:Choice>
    <mc:Fallback xmlns="">
      <p:transition spd="slow" advTm="2373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7D09F-2F1E-4DAD-B786-189E47A2A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421698" y="1348944"/>
            <a:ext cx="4071367" cy="2459013"/>
          </a:xfrm>
        </p:spPr>
        <p:txBody>
          <a:bodyPr>
            <a:normAutofit/>
          </a:bodyPr>
          <a:lstStyle/>
          <a:p>
            <a:r>
              <a:rPr lang="en-US"/>
              <a:t>Join Band!!!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F96823-18E9-4FD7-A8FB-A5248AAB3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500014" y="3807401"/>
            <a:ext cx="4068562" cy="466344"/>
          </a:xfrm>
        </p:spPr>
        <p:txBody>
          <a:bodyPr>
            <a:normAutofit/>
          </a:bodyPr>
          <a:lstStyle/>
          <a:p>
            <a:r>
              <a:rPr lang="en-US"/>
              <a:t>Mr. Mattheus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A28042C-96D3-4F99-9C63-E76483991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0000">
            <a:off x="4828381" y="1385495"/>
            <a:ext cx="3156163" cy="23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1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"/>
    </mc:Choice>
    <mc:Fallback xmlns="">
      <p:transition spd="slow" advTm="119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7BE49D-A34B-4F25-BC8C-CE9E2B37F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DFDEE3-F2F4-48C9-8222-CA273412C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8984964" cy="498306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Impact" panose="020B0806030902050204"/>
            </a:endParaRPr>
          </a:p>
        </p:txBody>
      </p:sp>
      <p:pic>
        <p:nvPicPr>
          <p:cNvPr id="5" name="Picture 4" descr="Close-up of drum kit with drumsticks resting on snare on stage with person in background before performing">
            <a:extLst>
              <a:ext uri="{FF2B5EF4-FFF2-40B4-BE49-F238E27FC236}">
                <a16:creationId xmlns:a16="http://schemas.microsoft.com/office/drawing/2014/main" id="{B1DC29AB-7280-82B2-705C-F3FFB1A5DB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745887" y="1033011"/>
            <a:ext cx="3859770" cy="4427561"/>
          </a:xfrm>
          <a:prstGeom prst="rect">
            <a:avLst/>
          </a:prstGeom>
          <a:ln>
            <a:noFill/>
          </a:ln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95A09B00-70D2-4998-8FA5-3A8ED576D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047" y="857250"/>
            <a:ext cx="8829968" cy="4814636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latin typeface="Impact" panose="020B080603090205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5FB9F9-CCF5-4072-83C3-3B45E1409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857250"/>
            <a:ext cx="4570809" cy="4785597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Impact" panose="020B080603090205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55CAC-E5A3-F96B-0810-D6C1E7D6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49" y="1033011"/>
            <a:ext cx="3717956" cy="860119"/>
          </a:xfrm>
        </p:spPr>
        <p:txBody>
          <a:bodyPr>
            <a:normAutofit fontScale="90000"/>
          </a:bodyPr>
          <a:lstStyle/>
          <a:p>
            <a:r>
              <a:rPr lang="en-US" sz="2850" dirty="0">
                <a:solidFill>
                  <a:schemeClr val="tx1"/>
                </a:solidFill>
              </a:rPr>
              <a:t>Benefits to playing a musical instrument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A6E42-90A5-94F9-D628-55CD02B159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518" y="2288317"/>
            <a:ext cx="4570809" cy="2584577"/>
          </a:xfrm>
        </p:spPr>
        <p:txBody>
          <a:bodyPr>
            <a:noAutofit/>
          </a:bodyPr>
          <a:lstStyle/>
          <a:p>
            <a:r>
              <a:rPr lang="en-US" dirty="0"/>
              <a:t>Increases Memory Skill and </a:t>
            </a:r>
            <a:r>
              <a:rPr lang="en-US" dirty="0" err="1"/>
              <a:t>Iq</a:t>
            </a:r>
            <a:r>
              <a:rPr lang="en-US" dirty="0"/>
              <a:t> (full body workout for the brain)</a:t>
            </a:r>
          </a:p>
          <a:p>
            <a:r>
              <a:rPr lang="en-US" dirty="0"/>
              <a:t>Teaches perseverance and ability to achieve</a:t>
            </a:r>
          </a:p>
          <a:p>
            <a:r>
              <a:rPr lang="en-US" dirty="0"/>
              <a:t>Improves Reading comprehension and math skills</a:t>
            </a:r>
          </a:p>
          <a:p>
            <a:r>
              <a:rPr lang="en-US" dirty="0"/>
              <a:t>Creates Responsibility</a:t>
            </a:r>
          </a:p>
          <a:p>
            <a:r>
              <a:rPr lang="en-US" dirty="0"/>
              <a:t>Instills a higher appreciation for Music.</a:t>
            </a:r>
          </a:p>
          <a:p>
            <a:r>
              <a:rPr lang="en-US" dirty="0"/>
              <a:t>If you want to be in band, you will be in band!</a:t>
            </a:r>
          </a:p>
          <a:p>
            <a:r>
              <a:rPr lang="en-US" dirty="0"/>
              <a:t>It’s fun!</a:t>
            </a:r>
          </a:p>
        </p:txBody>
      </p:sp>
    </p:spTree>
    <p:extLst>
      <p:ext uri="{BB962C8B-B14F-4D97-AF65-F5344CB8AC3E}">
        <p14:creationId xmlns:p14="http://schemas.microsoft.com/office/powerpoint/2010/main" val="2957916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0B973B8B-2EBF-4FD2-8C3E-AEE09A6F5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65EA80E6-CA50-4A41-AF47-BFAB29EFC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8984964" cy="498306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Impact" panose="020B0806030902050204"/>
            </a:endParaRPr>
          </a:p>
        </p:txBody>
      </p:sp>
      <p:sp>
        <p:nvSpPr>
          <p:cNvPr id="48" name="Freeform 9">
            <a:extLst>
              <a:ext uri="{FF2B5EF4-FFF2-40B4-BE49-F238E27FC236}">
                <a16:creationId xmlns:a16="http://schemas.microsoft.com/office/drawing/2014/main" id="{0E06742D-F338-4339-913D-701F85793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047" y="857250"/>
            <a:ext cx="8829968" cy="4814636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latin typeface="Impact" panose="020B080603090205020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ACA667E-B49F-44D8-B914-85FAAC694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857250"/>
            <a:ext cx="3490722" cy="4785597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Impact" panose="020B080603090205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41825-9472-4B27-9F6F-14975494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80" y="1094600"/>
            <a:ext cx="2804290" cy="6838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>
                <a:solidFill>
                  <a:schemeClr val="tx1"/>
                </a:solidFill>
              </a:rPr>
              <a:t>Field Trip Opportunities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2DA68A-BC87-4188-8C55-6F0603D3A8E5}"/>
              </a:ext>
            </a:extLst>
          </p:cNvPr>
          <p:cNvSpPr txBox="1"/>
          <p:nvPr/>
        </p:nvSpPr>
        <p:spPr>
          <a:xfrm>
            <a:off x="722145" y="2044609"/>
            <a:ext cx="21759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Impact" panose="020B0806030902050204"/>
              </a:rPr>
              <a:t>Marching band night (play with high school students)</a:t>
            </a: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Impact" panose="020B0806030902050204"/>
              </a:rPr>
              <a:t>Night of Lights!!!!</a:t>
            </a: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Impact" panose="020B0806030902050204"/>
              </a:rPr>
              <a:t>MPA </a:t>
            </a:r>
          </a:p>
        </p:txBody>
      </p:sp>
      <p:pic>
        <p:nvPicPr>
          <p:cNvPr id="5" name="Picture 4" descr="A collage of people&#10;&#10;Description automatically generated with low confidence">
            <a:extLst>
              <a:ext uri="{FF2B5EF4-FFF2-40B4-BE49-F238E27FC236}">
                <a16:creationId xmlns:a16="http://schemas.microsoft.com/office/drawing/2014/main" id="{4B4D5C2D-0825-42EC-8E50-25081E523F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897" y="414504"/>
            <a:ext cx="6082356" cy="525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99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C2115-E7E5-5DD2-0D63-738005E7A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5AEBE-1972-A44F-DBF1-854D307A7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1371600"/>
            <a:ext cx="7797662" cy="863974"/>
          </a:xfrm>
        </p:spPr>
        <p:txBody>
          <a:bodyPr/>
          <a:lstStyle/>
          <a:p>
            <a:r>
              <a:rPr lang="en-US" dirty="0"/>
              <a:t>Instruments offered: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2488E-E85D-AFC1-3AD6-39524B2D79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3125" y="2102454"/>
            <a:ext cx="7619386" cy="2483392"/>
          </a:xfrm>
        </p:spPr>
        <p:txBody>
          <a:bodyPr>
            <a:noAutofit/>
          </a:bodyPr>
          <a:lstStyle/>
          <a:p>
            <a:r>
              <a:rPr lang="en-US" sz="3000" dirty="0"/>
              <a:t>Brass: Trumpet, Trombone, Euphonium, Tuba.</a:t>
            </a:r>
          </a:p>
          <a:p>
            <a:r>
              <a:rPr lang="en-US" sz="3000" dirty="0"/>
              <a:t>Woodwinds: Clarinet, Flute, Alto Saxophone</a:t>
            </a:r>
          </a:p>
          <a:p>
            <a:r>
              <a:rPr lang="en-US" sz="3000" dirty="0"/>
              <a:t>Percussion (bells, snare drum etc.)</a:t>
            </a:r>
          </a:p>
        </p:txBody>
      </p:sp>
    </p:spTree>
    <p:extLst>
      <p:ext uri="{BB962C8B-B14F-4D97-AF65-F5344CB8AC3E}">
        <p14:creationId xmlns:p14="http://schemas.microsoft.com/office/powerpoint/2010/main" val="1386429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B7BACB-4945-074C-A7F8-EDD07FC50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A7E921-6DF2-7655-73D0-3E058273B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5D9ECFA-C6E2-4474-1958-9795841C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8984964" cy="498306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Impact" panose="020B0806030902050204"/>
            </a:endParaRPr>
          </a:p>
        </p:txBody>
      </p:sp>
      <p:pic>
        <p:nvPicPr>
          <p:cNvPr id="5" name="Picture 4" descr="Close-up of drum kit with drumsticks resting on snare on stage with person in background before performing">
            <a:extLst>
              <a:ext uri="{FF2B5EF4-FFF2-40B4-BE49-F238E27FC236}">
                <a16:creationId xmlns:a16="http://schemas.microsoft.com/office/drawing/2014/main" id="{1CEFF246-E4D5-A8F3-CA7E-77E320E36C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745887" y="1033011"/>
            <a:ext cx="3859770" cy="4427561"/>
          </a:xfrm>
          <a:prstGeom prst="rect">
            <a:avLst/>
          </a:prstGeom>
          <a:ln>
            <a:noFill/>
          </a:ln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5A6D9628-ED57-8FF9-EC90-776950942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047" y="857250"/>
            <a:ext cx="8829968" cy="4814636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latin typeface="Impact" panose="020B080603090205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9638C5-2115-1E90-5946-86FB9649C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857250"/>
            <a:ext cx="4570809" cy="4785597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Impact" panose="020B080603090205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7E8F0C-A465-982E-FB60-A5D80E15D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43" y="1087516"/>
            <a:ext cx="4299128" cy="860119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Frequently asked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D4D75-EFA6-3BD3-E7B8-C228111F40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3239" y="2654123"/>
            <a:ext cx="4507477" cy="2584577"/>
          </a:xfrm>
        </p:spPr>
        <p:txBody>
          <a:bodyPr>
            <a:normAutofit fontScale="25000" lnSpcReduction="20000"/>
          </a:bodyPr>
          <a:lstStyle/>
          <a:p>
            <a:r>
              <a:rPr lang="en-US" sz="7500" dirty="0"/>
              <a:t>Does my student have to know how to play an instrument? (no)</a:t>
            </a:r>
          </a:p>
          <a:p>
            <a:r>
              <a:rPr lang="en-US" sz="7500" dirty="0"/>
              <a:t>How will my student pick an instrument? (tryout process)</a:t>
            </a:r>
          </a:p>
          <a:p>
            <a:r>
              <a:rPr lang="en-US" sz="7500" dirty="0"/>
              <a:t>Where to get our instrument? (Rhapsody music usually in September)</a:t>
            </a:r>
          </a:p>
          <a:p>
            <a:r>
              <a:rPr lang="en-US" sz="7500" dirty="0"/>
              <a:t>How often should they practice? (4 days a week 15 min)</a:t>
            </a:r>
          </a:p>
          <a:p>
            <a:r>
              <a:rPr lang="en-US" sz="7500" dirty="0"/>
              <a:t>Piano? (not in band, but through audition in Jazz Band)</a:t>
            </a:r>
          </a:p>
          <a:p>
            <a:endParaRPr lang="en-US" sz="1350" dirty="0">
              <a:solidFill>
                <a:schemeClr val="bg1"/>
              </a:solidFill>
            </a:endParaRP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6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05BAF3-565D-8FB8-CB53-25B053AD0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726B6A-444F-1D85-EFDC-A185C38B5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1F83E4-38EE-CB31-C96F-2D1361CBB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8984964" cy="498306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Impact" panose="020B0806030902050204"/>
            </a:endParaRPr>
          </a:p>
        </p:txBody>
      </p:sp>
      <p:pic>
        <p:nvPicPr>
          <p:cNvPr id="5" name="Picture 4" descr="Close-up of drum kit with drumsticks resting on snare on stage with person in background before performing">
            <a:extLst>
              <a:ext uri="{FF2B5EF4-FFF2-40B4-BE49-F238E27FC236}">
                <a16:creationId xmlns:a16="http://schemas.microsoft.com/office/drawing/2014/main" id="{F615867A-68A0-EAF4-3D2F-F1394B44C7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745887" y="1033011"/>
            <a:ext cx="3859770" cy="4427561"/>
          </a:xfrm>
          <a:prstGeom prst="rect">
            <a:avLst/>
          </a:prstGeom>
          <a:ln>
            <a:noFill/>
          </a:ln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4D1FA408-1080-ACFB-22A1-71C1504F1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047" y="857250"/>
            <a:ext cx="8829968" cy="4814636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latin typeface="Impact" panose="020B080603090205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3C3CD7-92C2-1313-5CC1-1B87AD6B7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857250"/>
            <a:ext cx="4570809" cy="4785597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Impact" panose="020B080603090205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474C0-42B7-1E08-8626-751CCB37D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43" y="1087516"/>
            <a:ext cx="4299128" cy="860119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Questions?</a:t>
            </a:r>
            <a:br>
              <a:rPr lang="en-US" sz="3000" dirty="0">
                <a:solidFill>
                  <a:schemeClr val="tx1"/>
                </a:solidFill>
              </a:rPr>
            </a:b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dirty="0">
                <a:solidFill>
                  <a:schemeClr val="tx1"/>
                </a:solidFill>
              </a:rPr>
              <a:t>Please email!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0ABE5-4103-76C9-7331-7F3A79A0A0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375" y="2645656"/>
            <a:ext cx="4507477" cy="2584577"/>
          </a:xfrm>
        </p:spPr>
        <p:txBody>
          <a:bodyPr>
            <a:normAutofit/>
          </a:bodyPr>
          <a:lstStyle/>
          <a:p>
            <a:r>
              <a:rPr lang="en-US" sz="3900" dirty="0"/>
              <a:t>Jordan.Mattheus@stjohns.k12.fl.us</a:t>
            </a:r>
          </a:p>
          <a:p>
            <a:endParaRPr lang="en-US" sz="1350" dirty="0">
              <a:solidFill>
                <a:schemeClr val="bg1"/>
              </a:solidFill>
            </a:endParaRP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32AAEC4-0D33-5043-9449-B0D8E2FED9F6}"/>
              </a:ext>
            </a:extLst>
          </p:cNvPr>
          <p:cNvSpPr txBox="1">
            <a:spLocks/>
          </p:cNvSpPr>
          <p:nvPr/>
        </p:nvSpPr>
        <p:spPr>
          <a:xfrm>
            <a:off x="3418356" y="6016072"/>
            <a:ext cx="1955161" cy="55995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5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3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05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Arial" charset="0"/>
              <a:buNone/>
            </a:pPr>
            <a:r>
              <a:rPr lang="en-US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for  PART 2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99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9" name="Picture 71">
            <a:extLst>
              <a:ext uri="{FF2B5EF4-FFF2-40B4-BE49-F238E27FC236}">
                <a16:creationId xmlns:a16="http://schemas.microsoft.com/office/drawing/2014/main" id="{E6D57E0B-41E7-4862-852B-4C24E7B4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230" name="Group 73">
            <a:extLst>
              <a:ext uri="{FF2B5EF4-FFF2-40B4-BE49-F238E27FC236}">
                <a16:creationId xmlns:a16="http://schemas.microsoft.com/office/drawing/2014/main" id="{14684A4D-3AB3-4D14-8F74-E9E22EFC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047" y="0"/>
            <a:ext cx="9004011" cy="6644081"/>
            <a:chOff x="-25397" y="0"/>
            <a:chExt cx="12005350" cy="6644081"/>
          </a:xfrm>
        </p:grpSpPr>
        <p:sp useBgFill="1">
          <p:nvSpPr>
            <p:cNvPr id="8231" name="Rectangle 74">
              <a:extLst>
                <a:ext uri="{FF2B5EF4-FFF2-40B4-BE49-F238E27FC236}">
                  <a16:creationId xmlns:a16="http://schemas.microsoft.com/office/drawing/2014/main" id="{62AAD8D6-E6DC-4196-8B6E-99E7C902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EF22364E-4978-4D02-9F7E-4608CE9F4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203295E-B861-404F-966C-8EDD88287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8232" name="Picture 78">
            <a:extLst>
              <a:ext uri="{FF2B5EF4-FFF2-40B4-BE49-F238E27FC236}">
                <a16:creationId xmlns:a16="http://schemas.microsoft.com/office/drawing/2014/main" id="{BB28D430-56EA-45B9-8632-927BEBF02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8233" name="Freeform: Shape 80">
            <a:extLst>
              <a:ext uri="{FF2B5EF4-FFF2-40B4-BE49-F238E27FC236}">
                <a16:creationId xmlns:a16="http://schemas.microsoft.com/office/drawing/2014/main" id="{A601F395-3079-4179-84BA-6654D9F82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7"/>
            <a:ext cx="8178800" cy="5571066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 w="50800" cap="sq">
            <a:noFill/>
            <a:miter lim="800000"/>
          </a:ln>
          <a:effectLst>
            <a:outerShdw blurRad="101600" dist="152400" dir="4380000" algn="t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499" y="730340"/>
            <a:ext cx="7492999" cy="16339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en-US" sz="4000" dirty="0">
                <a:latin typeface="+mn-lt"/>
              </a:rPr>
              <a:t>Your  PVA Middle School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Support Team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522589"/>
              </p:ext>
            </p:extLst>
          </p:nvPr>
        </p:nvGraphicFramePr>
        <p:xfrm>
          <a:off x="1523999" y="2364255"/>
          <a:ext cx="6096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0014">
                  <a:extLst>
                    <a:ext uri="{9D8B030D-6E8A-4147-A177-3AD203B41FA5}">
                      <a16:colId xmlns:a16="http://schemas.microsoft.com/office/drawing/2014/main" val="1607098459"/>
                    </a:ext>
                  </a:extLst>
                </a:gridCol>
                <a:gridCol w="3165986">
                  <a:extLst>
                    <a:ext uri="{9D8B030D-6E8A-4147-A177-3AD203B41FA5}">
                      <a16:colId xmlns:a16="http://schemas.microsoft.com/office/drawing/2014/main" val="42074182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Role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401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Principal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Mr. Zach Strom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501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Assistant Principal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Ms. Ashley Zapata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899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Assistant</a:t>
                      </a:r>
                      <a:r>
                        <a:rPr lang="en-US" baseline="0" dirty="0">
                          <a:latin typeface="Century Gothic" panose="020B0502020202020204" pitchFamily="34" charset="0"/>
                        </a:rPr>
                        <a:t> Principal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Ms. Amy Nass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698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Assistant Principal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Ms. Bonnie Curran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345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Counselor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Ms. Corinne Fennelly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060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Dean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Mr. James Puckett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38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Instructional Literacy Coach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entury Gothic" panose="020B0502020202020204" pitchFamily="34" charset="0"/>
                        </a:rPr>
                        <a:t>Ms. Amie Miller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272382"/>
                  </a:ext>
                </a:extLst>
              </a:tr>
            </a:tbl>
          </a:graphicData>
        </a:graphic>
      </p:graphicFrame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6A19FFC-A46C-B0B1-4294-B271E9BE9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500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ck of books&#10;&#10;Description automatically generated with medium confidence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72" name="Rectangle 10">
            <a:extLst>
              <a:ext uri="{FF2B5EF4-FFF2-40B4-BE49-F238E27FC236}">
                <a16:creationId xmlns:a16="http://schemas.microsoft.com/office/drawing/2014/main" id="{647F08DE-F649-4D7C-9420-4CAFD615F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-114800" y="613608"/>
            <a:ext cx="6033080" cy="5638800"/>
          </a:xfrm>
          <a:custGeom>
            <a:avLst/>
            <a:gdLst/>
            <a:ahLst/>
            <a:cxnLst/>
            <a:rect l="l" t="t" r="r" b="b"/>
            <a:pathLst>
              <a:path w="8044107" h="5638800">
                <a:moveTo>
                  <a:pt x="8044107" y="0"/>
                </a:moveTo>
                <a:lnTo>
                  <a:pt x="8044107" y="5638800"/>
                </a:lnTo>
                <a:lnTo>
                  <a:pt x="0" y="5638800"/>
                </a:lnTo>
                <a:lnTo>
                  <a:pt x="295517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8609" y="910035"/>
            <a:ext cx="5138391" cy="115196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b="1" dirty="0">
                <a:solidFill>
                  <a:schemeClr val="tx1"/>
                </a:solidFill>
              </a:rPr>
              <a:t>6</a:t>
            </a:r>
            <a:r>
              <a:rPr lang="en-US" altLang="en-US" sz="4000" b="1" baseline="30000" dirty="0">
                <a:solidFill>
                  <a:schemeClr val="tx1"/>
                </a:solidFill>
              </a:rPr>
              <a:t>th</a:t>
            </a:r>
            <a:r>
              <a:rPr lang="en-US" altLang="en-US" sz="4000" b="1" dirty="0">
                <a:solidFill>
                  <a:schemeClr val="tx1"/>
                </a:solidFill>
              </a:rPr>
              <a:t> Grade Course Requirements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105665"/>
              </p:ext>
            </p:extLst>
          </p:nvPr>
        </p:nvGraphicFramePr>
        <p:xfrm>
          <a:off x="223944" y="2367285"/>
          <a:ext cx="5527927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379">
                  <a:extLst>
                    <a:ext uri="{9D8B030D-6E8A-4147-A177-3AD203B41FA5}">
                      <a16:colId xmlns:a16="http://schemas.microsoft.com/office/drawing/2014/main" val="2245487430"/>
                    </a:ext>
                  </a:extLst>
                </a:gridCol>
                <a:gridCol w="2605548">
                  <a:extLst>
                    <a:ext uri="{9D8B030D-6E8A-4147-A177-3AD203B41FA5}">
                      <a16:colId xmlns:a16="http://schemas.microsoft.com/office/drawing/2014/main" val="2271909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Core Subjects </a:t>
                      </a:r>
                    </a:p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(Standard or Advanced)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Non-Core Subjects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1917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Language Arts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entury Gothic" panose="020B0502020202020204" pitchFamily="34" charset="0"/>
                        </a:rPr>
                        <a:t>Digital Discoveries 6</a:t>
                      </a:r>
                      <a:r>
                        <a:rPr lang="en-US" b="0" baseline="30000" dirty="0"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US" b="0" dirty="0">
                          <a:latin typeface="Century Gothic" panose="020B0502020202020204" pitchFamily="34" charset="0"/>
                        </a:rPr>
                        <a:t>  (ICT)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4921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Math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357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Science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Physical Education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175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World History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727402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D0E9E55-37AA-2D79-2C66-1E539A028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751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46"/>
    </mc:Choice>
    <mc:Fallback xmlns="">
      <p:transition spd="slow" advTm="29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ck of books&#10;&#10;Description automatically generated with medium confidence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72" name="Rectangle 10">
            <a:extLst>
              <a:ext uri="{FF2B5EF4-FFF2-40B4-BE49-F238E27FC236}">
                <a16:creationId xmlns:a16="http://schemas.microsoft.com/office/drawing/2014/main" id="{647F08DE-F649-4D7C-9420-4CAFD615F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-114800" y="613608"/>
            <a:ext cx="6033080" cy="5638800"/>
          </a:xfrm>
          <a:custGeom>
            <a:avLst/>
            <a:gdLst/>
            <a:ahLst/>
            <a:cxnLst/>
            <a:rect l="l" t="t" r="r" b="b"/>
            <a:pathLst>
              <a:path w="8044107" h="5638800">
                <a:moveTo>
                  <a:pt x="8044107" y="0"/>
                </a:moveTo>
                <a:lnTo>
                  <a:pt x="8044107" y="5638800"/>
                </a:lnTo>
                <a:lnTo>
                  <a:pt x="0" y="5638800"/>
                </a:lnTo>
                <a:lnTo>
                  <a:pt x="295517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8609" y="910035"/>
            <a:ext cx="5138391" cy="115196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700" dirty="0">
                <a:solidFill>
                  <a:schemeClr val="bg1"/>
                </a:solidFill>
              </a:rPr>
              <a:t> </a:t>
            </a:r>
            <a:r>
              <a:rPr lang="en-US" altLang="en-US" sz="3700" b="1" dirty="0">
                <a:solidFill>
                  <a:schemeClr val="tx1"/>
                </a:solidFill>
              </a:rPr>
              <a:t>7</a:t>
            </a:r>
            <a:r>
              <a:rPr lang="en-US" altLang="en-US" sz="3700" b="1" baseline="30000" dirty="0">
                <a:solidFill>
                  <a:schemeClr val="tx1"/>
                </a:solidFill>
              </a:rPr>
              <a:t>th</a:t>
            </a:r>
            <a:r>
              <a:rPr lang="en-US" altLang="en-US" sz="3700" b="1" dirty="0">
                <a:solidFill>
                  <a:schemeClr val="tx1"/>
                </a:solidFill>
              </a:rPr>
              <a:t> Grade Course Requirements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874786"/>
              </p:ext>
            </p:extLst>
          </p:nvPr>
        </p:nvGraphicFramePr>
        <p:xfrm>
          <a:off x="223944" y="2367285"/>
          <a:ext cx="5527927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379">
                  <a:extLst>
                    <a:ext uri="{9D8B030D-6E8A-4147-A177-3AD203B41FA5}">
                      <a16:colId xmlns:a16="http://schemas.microsoft.com/office/drawing/2014/main" val="2245487430"/>
                    </a:ext>
                  </a:extLst>
                </a:gridCol>
                <a:gridCol w="2605548">
                  <a:extLst>
                    <a:ext uri="{9D8B030D-6E8A-4147-A177-3AD203B41FA5}">
                      <a16:colId xmlns:a16="http://schemas.microsoft.com/office/drawing/2014/main" val="2271909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Core Subjects </a:t>
                      </a:r>
                    </a:p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(Standard or Advanced)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Non-Core Subjects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1917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Language Arts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entury Gothic" panose="020B0502020202020204" pitchFamily="34" charset="0"/>
                        </a:rPr>
                        <a:t>Physical Education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4921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Math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357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Science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175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U.S. History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727402"/>
                  </a:ext>
                </a:extLst>
              </a:tr>
            </a:tbl>
          </a:graphicData>
        </a:graphic>
      </p:graphicFrame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34A4814-20B2-EB59-20A4-8D298DCD5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352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6"/>
    </mc:Choice>
    <mc:Fallback xmlns="">
      <p:transition spd="slow" advTm="3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ck of books&#10;&#10;Description automatically generated with medium confidence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72" name="Rectangle 10">
            <a:extLst>
              <a:ext uri="{FF2B5EF4-FFF2-40B4-BE49-F238E27FC236}">
                <a16:creationId xmlns:a16="http://schemas.microsoft.com/office/drawing/2014/main" id="{647F08DE-F649-4D7C-9420-4CAFD615F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-114800" y="613608"/>
            <a:ext cx="6033080" cy="5638800"/>
          </a:xfrm>
          <a:custGeom>
            <a:avLst/>
            <a:gdLst/>
            <a:ahLst/>
            <a:cxnLst/>
            <a:rect l="l" t="t" r="r" b="b"/>
            <a:pathLst>
              <a:path w="8044107" h="5638800">
                <a:moveTo>
                  <a:pt x="8044107" y="0"/>
                </a:moveTo>
                <a:lnTo>
                  <a:pt x="8044107" y="5638800"/>
                </a:lnTo>
                <a:lnTo>
                  <a:pt x="0" y="5638800"/>
                </a:lnTo>
                <a:lnTo>
                  <a:pt x="295517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8609" y="910035"/>
            <a:ext cx="5138391" cy="115196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700" dirty="0">
                <a:solidFill>
                  <a:schemeClr val="bg1"/>
                </a:solidFill>
              </a:rPr>
              <a:t> </a:t>
            </a:r>
            <a:r>
              <a:rPr lang="en-US" altLang="en-US" sz="3700" b="1" dirty="0">
                <a:solidFill>
                  <a:schemeClr val="tx1"/>
                </a:solidFill>
              </a:rPr>
              <a:t>8</a:t>
            </a:r>
            <a:r>
              <a:rPr lang="en-US" altLang="en-US" sz="3700" b="1" baseline="30000" dirty="0">
                <a:solidFill>
                  <a:schemeClr val="tx1"/>
                </a:solidFill>
              </a:rPr>
              <a:t>th</a:t>
            </a:r>
            <a:r>
              <a:rPr lang="en-US" altLang="en-US" sz="3700" b="1" dirty="0">
                <a:solidFill>
                  <a:schemeClr val="tx1"/>
                </a:solidFill>
              </a:rPr>
              <a:t> Grade Course Requirements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293233"/>
              </p:ext>
            </p:extLst>
          </p:nvPr>
        </p:nvGraphicFramePr>
        <p:xfrm>
          <a:off x="223944" y="2367285"/>
          <a:ext cx="5527927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379">
                  <a:extLst>
                    <a:ext uri="{9D8B030D-6E8A-4147-A177-3AD203B41FA5}">
                      <a16:colId xmlns:a16="http://schemas.microsoft.com/office/drawing/2014/main" val="2245487430"/>
                    </a:ext>
                  </a:extLst>
                </a:gridCol>
                <a:gridCol w="2605548">
                  <a:extLst>
                    <a:ext uri="{9D8B030D-6E8A-4147-A177-3AD203B41FA5}">
                      <a16:colId xmlns:a16="http://schemas.microsoft.com/office/drawing/2014/main" val="2271909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Core Subjects </a:t>
                      </a:r>
                    </a:p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(Standard or Advanced)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Non-Core Subjects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1917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Language Arts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Century Gothic" panose="020B0502020202020204" pitchFamily="34" charset="0"/>
                        </a:rPr>
                        <a:t>Physical Education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4921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Math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357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Science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175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entury Gothic" panose="020B0502020202020204" pitchFamily="34" charset="0"/>
                        </a:rPr>
                        <a:t>Civics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727402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106F05-2C1F-327B-5C54-41E09D49B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020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9"/>
    </mc:Choice>
    <mc:Fallback xmlns="">
      <p:transition spd="slow" advTm="10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2767" y="1"/>
            <a:ext cx="5271676" cy="120263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+mn-lt"/>
              </a:rPr>
              <a:t>What are the right placement options for my child?</a:t>
            </a:r>
          </a:p>
        </p:txBody>
      </p:sp>
      <p:pic>
        <p:nvPicPr>
          <p:cNvPr id="18436" name="Picture 3" descr="j04393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23655" y="1114015"/>
            <a:ext cx="2880360" cy="4189613"/>
          </a:xfrm>
          <a:prstGeom prst="rect">
            <a:avLst/>
          </a:prstGeom>
          <a:noFill/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104015" y="1043609"/>
            <a:ext cx="5687560" cy="4623765"/>
          </a:xfrm>
        </p:spPr>
        <p:txBody>
          <a:bodyPr>
            <a:noAutofit/>
          </a:bodyPr>
          <a:lstStyle/>
          <a:p>
            <a:pPr eaLnBrk="1" hangingPunct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1800" cap="none" dirty="0">
                <a:latin typeface="Century Gothic" panose="020B0502020202020204" pitchFamily="34" charset="0"/>
              </a:rPr>
              <a:t>PVA offers class levels for middle grade students depending on their individualized learning path:</a:t>
            </a:r>
          </a:p>
          <a:p>
            <a:pPr lvl="1" eaLnBrk="1" hangingPunct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1600" b="1" cap="none" dirty="0">
                <a:latin typeface="Century Gothic" panose="020B0502020202020204" pitchFamily="34" charset="0"/>
              </a:rPr>
              <a:t>Standard, Advanced, and for some subjects, High School Honors</a:t>
            </a: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1800" cap="none" dirty="0">
                <a:latin typeface="Century Gothic" panose="020B0502020202020204" pitchFamily="34" charset="0"/>
              </a:rPr>
              <a:t>Standard and advanced classes teach the same standards. Advanced sections may go in more depth, higher level analyzing/critical thinking, and may move through some content faster.</a:t>
            </a:r>
          </a:p>
          <a:p>
            <a:pPr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1800" cap="none" dirty="0">
                <a:latin typeface="Century Gothic" panose="020B0502020202020204" pitchFamily="34" charset="0"/>
              </a:rPr>
              <a:t>Taking standard courses in middle school does not mean that your child won’t qualify for accelerated high school classes</a:t>
            </a:r>
            <a:r>
              <a:rPr lang="en-US" sz="1600" cap="none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04B3448-B82D-1CD8-B2B1-52D421B68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advTm="7831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BF0EA21-3E2E-119E-C001-018BF49D52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24881" y="593124"/>
            <a:ext cx="9074493" cy="54352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dirty="0"/>
              <a:t> </a:t>
            </a:r>
            <a:r>
              <a:rPr lang="en-US" altLang="en-US" sz="4200" b="1" dirty="0"/>
              <a:t>Middle School Course sequences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DBDF4-6117-F23C-B0CB-7CBDCEF96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151" y="1219200"/>
            <a:ext cx="8401498" cy="14922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66525F-915F-95C6-C141-671E0E27B9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07" y="2794044"/>
            <a:ext cx="8462921" cy="269938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07C1DCA-72CC-5C7A-1AAA-9000C43333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236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76"/>
    </mc:Choice>
    <mc:Fallback xmlns="">
      <p:transition spd="slow" advTm="45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76200"/>
            <a:ext cx="8305800" cy="8382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 </a:t>
            </a:r>
            <a:r>
              <a:rPr lang="en-US" altLang="en-US" sz="4200" b="1" dirty="0"/>
              <a:t>Middle School Math Progression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2F52DF-7750-C161-DD85-A623BCE9B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683" y="812928"/>
            <a:ext cx="6864867" cy="604507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70F89F-CEF9-DFA5-88C4-82D864CC23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86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46"/>
    </mc:Choice>
    <mc:Fallback xmlns="">
      <p:transition spd="slow" advTm="79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897"/>
            <a:ext cx="8229600" cy="100657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Course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553" y="1019175"/>
            <a:ext cx="8229600" cy="5105400"/>
          </a:xfrm>
        </p:spPr>
        <p:txBody>
          <a:bodyPr>
            <a:normAutofit/>
          </a:bodyPr>
          <a:lstStyle/>
          <a:p>
            <a:r>
              <a:rPr lang="en-US" cap="none" dirty="0">
                <a:latin typeface="Century Gothic" panose="020B0502020202020204" pitchFamily="34" charset="0"/>
              </a:rPr>
              <a:t>Academic course placements for 2025-2026 will be available in HAC 3/3. (Log in as your child to view)</a:t>
            </a:r>
          </a:p>
          <a:p>
            <a:r>
              <a:rPr lang="en-US" cap="none" dirty="0">
                <a:latin typeface="Century Gothic" panose="020B0502020202020204" pitchFamily="34" charset="0"/>
              </a:rPr>
              <a:t>Placements are based on teacher recommendations, assessments, FSA/FAST scores, and classroom performance.</a:t>
            </a:r>
          </a:p>
          <a:p>
            <a:r>
              <a:rPr lang="en-US" cap="none" dirty="0">
                <a:latin typeface="Century Gothic" panose="020B0502020202020204" pitchFamily="34" charset="0"/>
              </a:rPr>
              <a:t>Placement change requests will be considered but not guaranteed.</a:t>
            </a:r>
          </a:p>
          <a:p>
            <a:r>
              <a:rPr lang="en-US" cap="none" dirty="0">
                <a:latin typeface="Century Gothic" panose="020B0502020202020204" pitchFamily="34" charset="0"/>
              </a:rPr>
              <a:t>All CORE change requests must be done through the PVA COURSE REVIEW FORM (website) </a:t>
            </a:r>
          </a:p>
          <a:p>
            <a:r>
              <a:rPr lang="en-US" cap="none" dirty="0">
                <a:latin typeface="Century Gothic" panose="020B0502020202020204" pitchFamily="34" charset="0"/>
              </a:rPr>
              <a:t>Final FAST scores may impact Advanced class eligibility—consider reaching out after they are scored.</a:t>
            </a: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B8D10594-30C7-6FD0-EDFB-4784E7FD5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475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05"/>
    </mc:Choice>
    <mc:Fallback xmlns="">
      <p:transition spd="slow" advTm="96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4.1|0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2.xml><?xml version="1.0" encoding="utf-8"?>
<a:theme xmlns:a="http://schemas.openxmlformats.org/drawingml/2006/main" name="1_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EE8011"/>
      </a:accent1>
      <a:accent2>
        <a:srgbClr val="CEC079"/>
      </a:accent2>
      <a:accent3>
        <a:srgbClr val="93A569"/>
      </a:accent3>
      <a:accent4>
        <a:srgbClr val="69A58B"/>
      </a:accent4>
      <a:accent5>
        <a:srgbClr val="6DAABD"/>
      </a:accent5>
      <a:accent6>
        <a:srgbClr val="B24A4B"/>
      </a:accent6>
      <a:hlink>
        <a:srgbClr val="EE8E11"/>
      </a:hlink>
      <a:folHlink>
        <a:srgbClr val="BFAE7F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Invited_Teachers xmlns="d92b4f18-f1a1-4e1a-9065-b7994f5886d4" xsi:nil="true"/>
    <Teachers xmlns="d92b4f18-f1a1-4e1a-9065-b7994f5886d4">
      <UserInfo>
        <DisplayName/>
        <AccountId xsi:nil="true"/>
        <AccountType/>
      </UserInfo>
    </Teachers>
    <AppVersion xmlns="d92b4f18-f1a1-4e1a-9065-b7994f5886d4" xsi:nil="true"/>
    <Self_Registration_Enabled xmlns="d92b4f18-f1a1-4e1a-9065-b7994f5886d4" xsi:nil="true"/>
    <Student_Groups xmlns="d92b4f18-f1a1-4e1a-9065-b7994f5886d4">
      <UserInfo>
        <DisplayName/>
        <AccountId xsi:nil="true"/>
        <AccountType/>
      </UserInfo>
    </Student_Groups>
    <DefaultSectionNames xmlns="d92b4f18-f1a1-4e1a-9065-b7994f5886d4" xsi:nil="true"/>
    <NotebookType xmlns="d92b4f18-f1a1-4e1a-9065-b7994f5886d4" xsi:nil="true"/>
    <Invited_Students xmlns="d92b4f18-f1a1-4e1a-9065-b7994f5886d4" xsi:nil="true"/>
    <Has_Teacher_Only_SectionGroup xmlns="d92b4f18-f1a1-4e1a-9065-b7994f5886d4" xsi:nil="true"/>
    <FolderType xmlns="d92b4f18-f1a1-4e1a-9065-b7994f5886d4" xsi:nil="true"/>
    <Owner xmlns="d92b4f18-f1a1-4e1a-9065-b7994f5886d4">
      <UserInfo>
        <DisplayName/>
        <AccountId xsi:nil="true"/>
        <AccountType/>
      </UserInfo>
    </Owner>
    <Students xmlns="d92b4f18-f1a1-4e1a-9065-b7994f5886d4">
      <UserInfo>
        <DisplayName/>
        <AccountId xsi:nil="true"/>
        <AccountType/>
      </UserInfo>
    </Students>
    <Distribution_Groups xmlns="d92b4f18-f1a1-4e1a-9065-b7994f5886d4" xsi:nil="true"/>
    <CultureName xmlns="d92b4f18-f1a1-4e1a-9065-b7994f5886d4" xsi:nil="true"/>
    <Templates xmlns="d92b4f18-f1a1-4e1a-9065-b7994f5886d4" xsi:nil="true"/>
    <Teams_Channel_Section_Location xmlns="d92b4f18-f1a1-4e1a-9065-b7994f5886d4" xsi:nil="true"/>
    <LMS_Mappings xmlns="d92b4f18-f1a1-4e1a-9065-b7994f5886d4" xsi:nil="true"/>
    <Math_Settings xmlns="d92b4f18-f1a1-4e1a-9065-b7994f5886d4" xsi:nil="true"/>
    <Is_Collaboration_Space_Locked xmlns="d92b4f18-f1a1-4e1a-9065-b7994f5886d4" xsi:nil="true"/>
    <TeamsChannelId xmlns="d92b4f18-f1a1-4e1a-9065-b7994f5886d4" xsi:nil="true"/>
    <IsNotebookLocked xmlns="d92b4f18-f1a1-4e1a-9065-b7994f5886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EB997FA84B5843A619388758A76D79" ma:contentTypeVersion="37" ma:contentTypeDescription="Create a new document." ma:contentTypeScope="" ma:versionID="742c349bbedfd695b503c937dcd217bd">
  <xsd:schema xmlns:xsd="http://www.w3.org/2001/XMLSchema" xmlns:xs="http://www.w3.org/2001/XMLSchema" xmlns:p="http://schemas.microsoft.com/office/2006/metadata/properties" xmlns:ns1="http://schemas.microsoft.com/sharepoint/v3" xmlns:ns3="d92b4f18-f1a1-4e1a-9065-b7994f5886d4" xmlns:ns4="f9682af2-2c86-4eb2-af1a-84c168818ee0" targetNamespace="http://schemas.microsoft.com/office/2006/metadata/properties" ma:root="true" ma:fieldsID="dcc7a5a6e38cd5677f36bc1841af3996" ns1:_="" ns3:_="" ns4:_="">
    <xsd:import namespace="http://schemas.microsoft.com/sharepoint/v3"/>
    <xsd:import namespace="d92b4f18-f1a1-4e1a-9065-b7994f5886d4"/>
    <xsd:import namespace="f9682af2-2c86-4eb2-af1a-84c168818ee0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TeamsChannelId" minOccurs="0"/>
                <xsd:element ref="ns3:Math_Settings" minOccurs="0"/>
                <xsd:element ref="ns3:Distribution_Groups" minOccurs="0"/>
                <xsd:element ref="ns3:LMS_Mappings" minOccurs="0"/>
                <xsd:element ref="ns3:IsNotebookLocked" minOccurs="0"/>
                <xsd:element ref="ns3:Teams_Channel_Section_Location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2b4f18-f1a1-4e1a-9065-b7994f5886d4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8" nillable="true" ma:displayName="MediaServiceDateTaken" ma:hidden="true" ma:internalName="MediaServiceDateTaken" ma:readOnly="true">
      <xsd:simpleType>
        <xsd:restriction base="dms:Text"/>
      </xsd:simpleType>
    </xsd:element>
    <xsd:element name="TeamsChannelId" ma:index="29" nillable="true" ma:displayName="Teams Channel Id" ma:internalName="TeamsChannelId">
      <xsd:simpleType>
        <xsd:restriction base="dms:Text"/>
      </xsd:simpleType>
    </xsd:element>
    <xsd:element name="Math_Settings" ma:index="30" nillable="true" ma:displayName="Math Settings" ma:internalName="Math_Settings">
      <xsd:simpleType>
        <xsd:restriction base="dms:Text"/>
      </xsd:simpleType>
    </xsd:element>
    <xsd:element name="Distribution_Groups" ma:index="31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2" nillable="true" ma:displayName="LMS Mappings" ma:internalName="LMS_Mappings">
      <xsd:simpleType>
        <xsd:restriction base="dms:Note">
          <xsd:maxLength value="255"/>
        </xsd:restriction>
      </xsd:simpleType>
    </xsd:element>
    <xsd:element name="IsNotebookLocked" ma:index="33" nillable="true" ma:displayName="Is Notebook Locked" ma:internalName="IsNotebookLocked">
      <xsd:simpleType>
        <xsd:restriction base="dms:Boolean"/>
      </xsd:simpleType>
    </xsd:element>
    <xsd:element name="Teams_Channel_Section_Location" ma:index="34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3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3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40" nillable="true" ma:displayName="Tags" ma:internalName="MediaServiceAutoTags" ma:readOnly="true">
      <xsd:simpleType>
        <xsd:restriction base="dms:Text"/>
      </xsd:simpleType>
    </xsd:element>
    <xsd:element name="MediaServiceGenerationTime" ma:index="4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4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44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82af2-2c86-4eb2-af1a-84c168818ee0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180DF2-3426-4067-A17C-9AB896546C0F}">
  <ds:schemaRefs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d92b4f18-f1a1-4e1a-9065-b7994f5886d4"/>
    <ds:schemaRef ds:uri="http://schemas.openxmlformats.org/package/2006/metadata/core-properties"/>
    <ds:schemaRef ds:uri="f9682af2-2c86-4eb2-af1a-84c168818ee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165CD44-70F9-4A98-A330-89914DB5B3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E7AE66-E485-40C9-8BAD-DAE01BAB25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92b4f18-f1a1-4e1a-9065-b7994f5886d4"/>
    <ds:schemaRef ds:uri="f9682af2-2c86-4eb2-af1a-84c168818e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6120</TotalTime>
  <Words>909</Words>
  <Application>Microsoft Office PowerPoint</Application>
  <PresentationFormat>On-screen Show (4:3)</PresentationFormat>
  <Paragraphs>164</Paragraphs>
  <Slides>19</Slides>
  <Notes>19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Courier New</vt:lpstr>
      <vt:lpstr>Impact</vt:lpstr>
      <vt:lpstr>Main Event</vt:lpstr>
      <vt:lpstr>1_Main Event</vt:lpstr>
      <vt:lpstr>Palm valley Academy Middle School  Course Information 2025-2026 school year</vt:lpstr>
      <vt:lpstr>Your  PVA Middle School Support Team</vt:lpstr>
      <vt:lpstr> 6th Grade Course Requirements </vt:lpstr>
      <vt:lpstr> 7th Grade Course Requirements </vt:lpstr>
      <vt:lpstr> 8th Grade Course Requirements </vt:lpstr>
      <vt:lpstr>What are the right placement options for my child?</vt:lpstr>
      <vt:lpstr> Middle School Course sequences</vt:lpstr>
      <vt:lpstr> Middle School Math Progression</vt:lpstr>
      <vt:lpstr>Course Recommendations</vt:lpstr>
      <vt:lpstr>Middle School Electives </vt:lpstr>
      <vt:lpstr>PowerPoint Presentation</vt:lpstr>
      <vt:lpstr>Directions for Elective Request </vt:lpstr>
      <vt:lpstr>Contact Information:</vt:lpstr>
      <vt:lpstr>Join Band!!!</vt:lpstr>
      <vt:lpstr>Benefits to playing a musical instrument</vt:lpstr>
      <vt:lpstr>Field Trip Opportunities </vt:lpstr>
      <vt:lpstr>Instruments offered:</vt:lpstr>
      <vt:lpstr>Frequently asked questions</vt:lpstr>
      <vt:lpstr>Questions?  Please email!</vt:lpstr>
    </vt:vector>
  </TitlesOfParts>
  <Company>St. Johns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Middle Grades Curriculum</dc:title>
  <dc:creator>SJCSD</dc:creator>
  <cp:lastModifiedBy>Kathleen Mcclung</cp:lastModifiedBy>
  <cp:revision>33</cp:revision>
  <cp:lastPrinted>2018-02-21T20:10:27Z</cp:lastPrinted>
  <dcterms:created xsi:type="dcterms:W3CDTF">2009-05-18T11:59:59Z</dcterms:created>
  <dcterms:modified xsi:type="dcterms:W3CDTF">2025-02-21T18:05:56Z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0x0101004BEB997FA84B5843A619388758A76D79</vt:lpwstr>
  </property>
  <property fmtid="{D5CDD505-2E9C-101B-9397-08002B2CF9AE}" pid="3" name="IsMyDocuments">
    <vt:bool>true</vt:bool>
  </property>
</Properties>
</file>